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2" r:id="rId5"/>
    <p:sldId id="267" r:id="rId6"/>
    <p:sldId id="265" r:id="rId7"/>
    <p:sldId id="273" r:id="rId8"/>
    <p:sldId id="258" r:id="rId9"/>
    <p:sldId id="260" r:id="rId10"/>
    <p:sldId id="27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DA914-2727-455E-A3B5-7EF450978B33}" v="27" dt="2020-07-21T01:25:59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 Zucchetto" userId="90e704cff188e442" providerId="LiveId" clId="{54EDA914-2727-455E-A3B5-7EF450978B33}"/>
    <pc:docChg chg="custSel modSld">
      <pc:chgData name="Juliana Zucchetto" userId="90e704cff188e442" providerId="LiveId" clId="{54EDA914-2727-455E-A3B5-7EF450978B33}" dt="2020-07-21T01:25:59.799" v="54" actId="207"/>
      <pc:docMkLst>
        <pc:docMk/>
      </pc:docMkLst>
      <pc:sldChg chg="modSp mod">
        <pc:chgData name="Juliana Zucchetto" userId="90e704cff188e442" providerId="LiveId" clId="{54EDA914-2727-455E-A3B5-7EF450978B33}" dt="2020-07-15T01:13:17.246" v="24" actId="27636"/>
        <pc:sldMkLst>
          <pc:docMk/>
          <pc:sldMk cId="1583864723" sldId="256"/>
        </pc:sldMkLst>
        <pc:spChg chg="mod">
          <ac:chgData name="Juliana Zucchetto" userId="90e704cff188e442" providerId="LiveId" clId="{54EDA914-2727-455E-A3B5-7EF450978B33}" dt="2020-07-15T01:12:45.669" v="10" actId="20577"/>
          <ac:spMkLst>
            <pc:docMk/>
            <pc:sldMk cId="1583864723" sldId="256"/>
            <ac:spMk id="2" creationId="{00000000-0000-0000-0000-000000000000}"/>
          </ac:spMkLst>
        </pc:spChg>
        <pc:spChg chg="mod">
          <ac:chgData name="Juliana Zucchetto" userId="90e704cff188e442" providerId="LiveId" clId="{54EDA914-2727-455E-A3B5-7EF450978B33}" dt="2020-07-15T01:13:17.246" v="24" actId="27636"/>
          <ac:spMkLst>
            <pc:docMk/>
            <pc:sldMk cId="1583864723" sldId="256"/>
            <ac:spMk id="3" creationId="{00000000-0000-0000-0000-000000000000}"/>
          </ac:spMkLst>
        </pc:spChg>
      </pc:sldChg>
      <pc:sldChg chg="modSp mod modAnim">
        <pc:chgData name="Juliana Zucchetto" userId="90e704cff188e442" providerId="LiveId" clId="{54EDA914-2727-455E-A3B5-7EF450978B33}" dt="2020-07-21T01:15:02.774" v="50" actId="20577"/>
        <pc:sldMkLst>
          <pc:docMk/>
          <pc:sldMk cId="426640643" sldId="258"/>
        </pc:sldMkLst>
        <pc:spChg chg="mod">
          <ac:chgData name="Juliana Zucchetto" userId="90e704cff188e442" providerId="LiveId" clId="{54EDA914-2727-455E-A3B5-7EF450978B33}" dt="2020-07-21T01:15:02.774" v="50" actId="20577"/>
          <ac:spMkLst>
            <pc:docMk/>
            <pc:sldMk cId="426640643" sldId="258"/>
            <ac:spMk id="3" creationId="{00000000-0000-0000-0000-000000000000}"/>
          </ac:spMkLst>
        </pc:spChg>
      </pc:sldChg>
      <pc:sldChg chg="modSp">
        <pc:chgData name="Juliana Zucchetto" userId="90e704cff188e442" providerId="LiveId" clId="{54EDA914-2727-455E-A3B5-7EF450978B33}" dt="2020-07-21T01:25:37.116" v="53" actId="255"/>
        <pc:sldMkLst>
          <pc:docMk/>
          <pc:sldMk cId="3926080869" sldId="273"/>
        </pc:sldMkLst>
        <pc:spChg chg="mod">
          <ac:chgData name="Juliana Zucchetto" userId="90e704cff188e442" providerId="LiveId" clId="{54EDA914-2727-455E-A3B5-7EF450978B33}" dt="2020-07-21T01:25:37.116" v="53" actId="255"/>
          <ac:spMkLst>
            <pc:docMk/>
            <pc:sldMk cId="3926080869" sldId="273"/>
            <ac:spMk id="3" creationId="{00000000-0000-0000-0000-000000000000}"/>
          </ac:spMkLst>
        </pc:spChg>
      </pc:sldChg>
      <pc:sldChg chg="modSp">
        <pc:chgData name="Juliana Zucchetto" userId="90e704cff188e442" providerId="LiveId" clId="{54EDA914-2727-455E-A3B5-7EF450978B33}" dt="2020-07-21T01:25:59.799" v="54" actId="207"/>
        <pc:sldMkLst>
          <pc:docMk/>
          <pc:sldMk cId="4203198947" sldId="275"/>
        </pc:sldMkLst>
        <pc:spChg chg="mod">
          <ac:chgData name="Juliana Zucchetto" userId="90e704cff188e442" providerId="LiveId" clId="{54EDA914-2727-455E-A3B5-7EF450978B33}" dt="2020-07-21T01:25:59.799" v="54" actId="207"/>
          <ac:spMkLst>
            <pc:docMk/>
            <pc:sldMk cId="4203198947" sldId="27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01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8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72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3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0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41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78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40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0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20F2-1987-4709-81D3-DC66E64DFE37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6CAE-37EE-4E59-B996-1BC351341C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27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238760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COMISSÃO REGIONAL SUL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2663687"/>
            <a:ext cx="10194235" cy="4194312"/>
          </a:xfrm>
        </p:spPr>
        <p:txBody>
          <a:bodyPr>
            <a:normAutofit fontScale="92500" lnSpcReduction="10000"/>
          </a:bodyPr>
          <a:lstStyle/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3ª URE</a:t>
            </a:r>
          </a:p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9ª URE</a:t>
            </a:r>
          </a:p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15ª URE</a:t>
            </a:r>
          </a:p>
          <a:p>
            <a:endParaRPr lang="pt-BR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Vice-Presidência Mediunidade e Atendimento Espiritual</a:t>
            </a:r>
          </a:p>
          <a:p>
            <a:endParaRPr lang="pt-BR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t-BR" b="1" u="sng" dirty="0">
                <a:solidFill>
                  <a:schemeClr val="accent1">
                    <a:lumMod val="50000"/>
                  </a:schemeClr>
                </a:solidFill>
              </a:rPr>
              <a:t>ÁREA DA MEDIUNIDADE</a:t>
            </a:r>
          </a:p>
          <a:p>
            <a:endParaRPr lang="pt-BR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pt-BR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11 de Julho de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  <p:pic>
        <p:nvPicPr>
          <p:cNvPr id="6" name="Imagem 5" descr="Uma imagem contendo desenho, comida&#10;&#10;Descrição gerada automaticamente">
            <a:extLst>
              <a:ext uri="{FF2B5EF4-FFF2-40B4-BE49-F238E27FC236}">
                <a16:creationId xmlns:a16="http://schemas.microsoft.com/office/drawing/2014/main" id="{F723FDC0-5E62-4561-AB74-9B64AE2BE5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40" y="5538590"/>
            <a:ext cx="1550998" cy="131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64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4" y="141702"/>
            <a:ext cx="10194235" cy="1004710"/>
          </a:xfrm>
        </p:spPr>
        <p:txBody>
          <a:bodyPr>
            <a:normAutofit/>
          </a:bodyPr>
          <a:lstStyle/>
          <a:p>
            <a:r>
              <a:rPr lang="pt-BR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COMISSÃO REGIONAL 2020 | Avaliação e Plano de Ação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5000" y="1023582"/>
            <a:ext cx="10240615" cy="598758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DE REUNIÕES PARA 2020:</a:t>
            </a:r>
            <a:endParaRPr lang="pt-B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Horário: das 20h às 21h30min.</a:t>
            </a:r>
            <a:endParaRPr lang="pt-B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Datas e Temas:</a:t>
            </a:r>
            <a:endParaRPr lang="pt-B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02/07/2020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Atividades mediúnicas em período de isolamento social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06/08/2020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Documento Orientador Área Mediunidade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03/09/2020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Estudo da Mediunidade – formação de facilitadores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01/10/2020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Documento Orientador Área Mediunidade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29/10/2020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Estudo da Mediunidade – programa de implementação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26/11/2020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Quinta-Feira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Documento Orientador Área Mediunidade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OBS.:</a:t>
            </a: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temas poderão ser modificados conforme interesse do grupo. Também as datas poderão sofrer alterações por solicitação, se for do interesse da maioria e houver disponibilidade da VP e de sala virtual para a reunião.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Poderão ocorrer reuniões extras, se necessário.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D67111-9155-4F18-886E-654D100144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1468"/>
            <a:ext cx="1035050" cy="103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9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100471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Cronograma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1146412"/>
            <a:ext cx="10194235" cy="5569886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u="sng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PAUTA DA SETORIAL DA MEDIUNIDADE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Avaliação das ações propostas pelos Coordenadores para a área da Mediunidade para 2019/2020 – relatos das experiências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Verificação de eventuais ações não realizadas, identificando os motivos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Verificação das ações que devem ser mantidas (realizadas ou não)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100471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Cronograma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1146412"/>
            <a:ext cx="10194235" cy="556988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u="sng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PAUTA DA SETORIAL DA MEDIUNIDADE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Readequação do plano de ação 2019/2020 em virtude das condições atuais com propostas para a mudança para o formato virtual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Fazer o plano de ação para 2020/2021 para a área da Mediunidade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4" y="141702"/>
            <a:ext cx="10194235" cy="1004710"/>
          </a:xfrm>
        </p:spPr>
        <p:txBody>
          <a:bodyPr>
            <a:normAutofit/>
          </a:bodyPr>
          <a:lstStyle/>
          <a:p>
            <a:r>
              <a:rPr lang="pt-BR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COMISSÃO REGIONAL 2020 | Avaliação e Plano de Ação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5000" y="871293"/>
            <a:ext cx="10286999" cy="6017047"/>
          </a:xfrm>
        </p:spPr>
        <p:txBody>
          <a:bodyPr>
            <a:normAutofit/>
          </a:bodyPr>
          <a:lstStyle/>
          <a:p>
            <a:pPr algn="r"/>
            <a:r>
              <a:rPr lang="pt-BR" sz="2000" b="1" dirty="0">
                <a:latin typeface="+mj-lt"/>
              </a:rPr>
              <a:t>          Etapa 1:</a:t>
            </a:r>
            <a:r>
              <a:rPr lang="pt-BR" sz="1400" b="1" dirty="0">
                <a:latin typeface="+mj-lt"/>
              </a:rPr>
              <a:t>  Contextualizar o Plano de Trabalho Integrado FEC, a sua fundamentação </a:t>
            </a:r>
            <a:r>
              <a:rPr lang="pt-BR" sz="1400" b="1" dirty="0"/>
              <a:t>e importância para o Movimento Federativo</a:t>
            </a:r>
          </a:p>
          <a:p>
            <a:pPr algn="r"/>
            <a:endParaRPr lang="pt-BR" sz="14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D67111-9155-4F18-886E-654D100144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1468"/>
            <a:ext cx="961030" cy="1004710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B04D95D9-9A64-41FA-AAE7-1880CAB2B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0148"/>
              </p:ext>
            </p:extLst>
          </p:nvPr>
        </p:nvGraphicFramePr>
        <p:xfrm>
          <a:off x="1905000" y="1176752"/>
          <a:ext cx="10379765" cy="6115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590">
                  <a:extLst>
                    <a:ext uri="{9D8B030D-6E8A-4147-A177-3AD203B41FA5}">
                      <a16:colId xmlns:a16="http://schemas.microsoft.com/office/drawing/2014/main" val="3119390239"/>
                    </a:ext>
                  </a:extLst>
                </a:gridCol>
                <a:gridCol w="5275902">
                  <a:extLst>
                    <a:ext uri="{9D8B030D-6E8A-4147-A177-3AD203B41FA5}">
                      <a16:colId xmlns:a16="http://schemas.microsoft.com/office/drawing/2014/main" val="3006746431"/>
                    </a:ext>
                  </a:extLst>
                </a:gridCol>
                <a:gridCol w="1494465">
                  <a:extLst>
                    <a:ext uri="{9D8B030D-6E8A-4147-A177-3AD203B41FA5}">
                      <a16:colId xmlns:a16="http://schemas.microsoft.com/office/drawing/2014/main" val="2666751628"/>
                    </a:ext>
                  </a:extLst>
                </a:gridCol>
                <a:gridCol w="2155808">
                  <a:extLst>
                    <a:ext uri="{9D8B030D-6E8A-4147-A177-3AD203B41FA5}">
                      <a16:colId xmlns:a16="http://schemas.microsoft.com/office/drawing/2014/main" val="714500648"/>
                    </a:ext>
                  </a:extLst>
                </a:gridCol>
              </a:tblGrid>
              <a:tr h="23568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400" dirty="0">
                          <a:effectLst/>
                        </a:rPr>
                        <a:t>SÍNTESE DO PLANEJAMENTO PARA O MOVIMENTO ESPÍRITA CATARINENSE 2019-2020 | 2020-2021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758178"/>
                  </a:ext>
                </a:extLst>
              </a:tr>
              <a:tr h="555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QUEM SOMOS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O QUE QUEREMOS*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COMO FAREMOS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AÇÕES FEDERATIVAS SC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7691034"/>
                  </a:ext>
                </a:extLst>
              </a:tr>
              <a:tr h="5323972">
                <a:tc>
                  <a:txBody>
                    <a:bodyPr/>
                    <a:lstStyle/>
                    <a:p>
                      <a:pPr marL="10858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500" dirty="0">
                          <a:effectLst/>
                        </a:rPr>
                        <a:t>Qualitativamente: Servidores de Ismael e de Jesus </a:t>
                      </a:r>
                    </a:p>
                    <a:p>
                      <a:pPr marL="10858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400" dirty="0">
                          <a:effectLst/>
                        </a:rPr>
                        <a:t>Quantitativamente: Dados do Censo FEC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</a:rPr>
                        <a:t>DIRETRIZ Nº 4 -</a:t>
                      </a:r>
                      <a:r>
                        <a:rPr lang="pt-BR" sz="1200" b="1" dirty="0">
                          <a:effectLst/>
                        </a:rPr>
                        <a:t>  ADEQUAÇÃO DOS CENTROS ESPÍRITAS PARA O ATENDIMENTO ÀS SUAS FINALIDADES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“Queremos que o Centro Espírita através de seus dirigentes e trabalhadores, conheça, estude, qualifique-se, vivencie e divulgue os documentos orientadores do Movimento Espírita”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u="sng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</a:rPr>
                        <a:t>DIRETRIZ Nº 6</a:t>
                      </a:r>
                      <a:r>
                        <a:rPr lang="pt-BR" sz="1200" b="1" dirty="0">
                          <a:effectLst/>
                        </a:rPr>
                        <a:t> - UNIÃO DOS ESPÍRITAS E UNIFICAÇÃO DO MOVIMENTO ESPÍRITA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“Trabalhar pela conscientização do papel da união e unificação no Movimento Espírita, promovendo a integração e a ajuda recíproca entre as casas e a integração entre os trabalhadores na prática do "amai-vos uns aos outros como eu vos amei".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u="sng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</a:rPr>
                        <a:t>DIRETRIZ Nº 7</a:t>
                      </a:r>
                      <a:r>
                        <a:rPr lang="pt-BR" sz="1200" b="1" dirty="0">
                          <a:effectLst/>
                        </a:rPr>
                        <a:t> - FORMAÇÃO CONTINUADA DO TRABALHADOR E DAS LIDERANÇAS ESPÍRITAS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“Promover conscientização, orientação, comprometimento e integração dos trabalhadores novos e antigos através de capacitações continuadas”.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b="1" u="sng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u="sng" dirty="0">
                          <a:effectLst/>
                        </a:rPr>
                        <a:t>DIRETRIZ Nº 8</a:t>
                      </a:r>
                      <a:r>
                        <a:rPr lang="pt-BR" sz="1200" b="1" dirty="0">
                          <a:effectLst/>
                        </a:rPr>
                        <a:t> - PROMOÇÃO DO LIVRO ESPÍRITA COMO ELEMENTO ESSENCIAL AO CUMPRIMENTO DA MISSÃO DO ESPIRITISMO</a:t>
                      </a:r>
                      <a:r>
                        <a:rPr lang="pt-BR" sz="1200" dirty="0">
                          <a:effectLst/>
                        </a:rPr>
                        <a:t>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“Conscientizar o trabalhador espírita sobre a importância da busca de livros que possuam a fidelidade doutrinária.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*</a:t>
                      </a:r>
                      <a:r>
                        <a:rPr lang="pt-BR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Diretrizes definidas no Encontro Estadual de Dirigentes 2018</a:t>
                      </a:r>
                      <a:endParaRPr lang="pt-BR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AVALIAR Plano de Ação para 2019-2020 realizado na Comissão Regional 2019, com base nas Diretrizes priorizadas em SC do Plano de Trabalho Nacional CFN-FEB.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600" dirty="0">
                          <a:effectLst/>
                        </a:rPr>
                        <a:t> (Plano anexo)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Comissão Regional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Encontro de Áreas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Encontro Estaduais (EMONESC, ENEESC, ETRAMESC, EASESC, JOVENS, CONJESC, FAMÍLIA IMERSÃO, FÓRUM...)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Conferência Estadual Espírita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Seminários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Cursos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Programa CITAF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t-BR" sz="1600" dirty="0">
                          <a:effectLst/>
                        </a:rPr>
                        <a:t>Evangelho Redivivo</a:t>
                      </a:r>
                    </a:p>
                    <a:p>
                      <a:pPr marL="291465" algn="just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93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24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4" y="141702"/>
            <a:ext cx="10194235" cy="1004710"/>
          </a:xfrm>
        </p:spPr>
        <p:txBody>
          <a:bodyPr>
            <a:normAutofit/>
          </a:bodyPr>
          <a:lstStyle/>
          <a:p>
            <a:r>
              <a:rPr lang="pt-BR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COMISSÃO REGIONAL 2020 | Avaliação e Plano de Ação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5000" y="1023582"/>
            <a:ext cx="10240615" cy="5987588"/>
          </a:xfrm>
        </p:spPr>
        <p:txBody>
          <a:bodyPr>
            <a:normAutofit/>
          </a:bodyPr>
          <a:lstStyle/>
          <a:p>
            <a:r>
              <a:rPr lang="pt-BR" sz="4000" b="1" dirty="0"/>
              <a:t>Etapa 2: </a:t>
            </a:r>
          </a:p>
          <a:p>
            <a:r>
              <a:rPr lang="pt-BR" sz="3200" b="1" dirty="0"/>
              <a:t> a) </a:t>
            </a:r>
            <a:r>
              <a:rPr lang="pt-BR" sz="3200" dirty="0"/>
              <a:t>avaliar cada item planejado 2019-2020; </a:t>
            </a:r>
          </a:p>
          <a:p>
            <a:endParaRPr lang="pt-BR" sz="3200" dirty="0"/>
          </a:p>
          <a:p>
            <a:r>
              <a:rPr lang="pt-BR" sz="3200" b="1" dirty="0"/>
              <a:t>b</a:t>
            </a:r>
            <a:r>
              <a:rPr lang="pt-BR" sz="3200" dirty="0"/>
              <a:t>) Indicar os itens realizados; </a:t>
            </a:r>
          </a:p>
          <a:p>
            <a:endParaRPr lang="pt-BR" sz="3200" dirty="0"/>
          </a:p>
          <a:p>
            <a:r>
              <a:rPr lang="pt-BR" sz="3200" b="1" dirty="0"/>
              <a:t>c) </a:t>
            </a:r>
            <a:r>
              <a:rPr lang="pt-BR" sz="3200" dirty="0"/>
              <a:t>Destacar ações que deve ser mantidas; </a:t>
            </a:r>
          </a:p>
          <a:p>
            <a:endParaRPr lang="pt-BR" sz="3200" dirty="0"/>
          </a:p>
          <a:p>
            <a:r>
              <a:rPr lang="pt-BR" sz="3200" b="1" dirty="0"/>
              <a:t>d) </a:t>
            </a:r>
            <a:r>
              <a:rPr lang="pt-BR" sz="3200" dirty="0"/>
              <a:t>Verificar as razões que impediram a realização da ação e para a eventual repetição ou manutenção de ações. 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D67111-9155-4F18-886E-654D100144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1468"/>
            <a:ext cx="1035050" cy="103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4" y="141702"/>
            <a:ext cx="10194235" cy="1004710"/>
          </a:xfrm>
        </p:spPr>
        <p:txBody>
          <a:bodyPr>
            <a:normAutofit/>
          </a:bodyPr>
          <a:lstStyle/>
          <a:p>
            <a:r>
              <a:rPr lang="pt-BR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COMISSÃO REGIONAL 2020 | Avaliação e Plano de Ação</a:t>
            </a:r>
            <a:b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dirty="0">
              <a:solidFill>
                <a:schemeClr val="accent1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962167"/>
            <a:ext cx="10194235" cy="5957248"/>
          </a:xfrm>
        </p:spPr>
        <p:txBody>
          <a:bodyPr>
            <a:normAutofit/>
          </a:bodyPr>
          <a:lstStyle/>
          <a:p>
            <a:r>
              <a:rPr lang="pt-BR" sz="2800" b="1" dirty="0"/>
              <a:t>Etapa 3:</a:t>
            </a:r>
            <a:r>
              <a:rPr lang="pt-BR" sz="2800" dirty="0"/>
              <a:t> </a:t>
            </a:r>
          </a:p>
          <a:p>
            <a:endParaRPr lang="pt-BR" sz="1800" b="1" dirty="0"/>
          </a:p>
          <a:p>
            <a:pPr marL="514350" indent="-514350">
              <a:buAutoNum type="alphaLcParenR"/>
            </a:pPr>
            <a:r>
              <a:rPr lang="pt-BR" sz="2800" dirty="0"/>
              <a:t>Debater e Definir Ações para o período 2020-2021 (com base nas mesmas diretrizes, visando atender as demandas</a:t>
            </a:r>
            <a:r>
              <a:rPr lang="pt-BR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800" dirty="0"/>
              <a:t>regionais, e sempre respeitando o tema Central do período: “São Chegados os tempos”)</a:t>
            </a:r>
          </a:p>
          <a:p>
            <a:r>
              <a:rPr lang="pt-BR" sz="2800" dirty="0"/>
              <a:t> </a:t>
            </a:r>
          </a:p>
          <a:p>
            <a:r>
              <a:rPr lang="pt-BR" sz="2800" b="1" dirty="0"/>
              <a:t>b) </a:t>
            </a:r>
            <a:r>
              <a:rPr lang="pt-BR" sz="2800" dirty="0"/>
              <a:t>Se o grupo desejar poderá definir nova frase para  “O que queremos”</a:t>
            </a:r>
            <a:r>
              <a:rPr lang="pt-BR" sz="2800" b="1" dirty="0"/>
              <a:t> </a:t>
            </a:r>
          </a:p>
          <a:p>
            <a:endParaRPr lang="pt-BR" sz="2800" b="1" dirty="0"/>
          </a:p>
          <a:p>
            <a:r>
              <a:rPr lang="pt-BR" sz="2800" b="1" dirty="0"/>
              <a:t>c) </a:t>
            </a:r>
            <a:r>
              <a:rPr lang="pt-BR" sz="2800" dirty="0"/>
              <a:t>Elaborar Plano de Ação 2020-2021 (usar formulário abaixo, sendo um formulário para cada Diretriz)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D67111-9155-4F18-886E-654D100144D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-11468"/>
            <a:ext cx="1035050" cy="103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8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100471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Cronograma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1146412"/>
            <a:ext cx="10194235" cy="556988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u="sng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PAUTA DA SETORIAL DA MEDIUNIDADE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rgbClr val="002060"/>
                </a:solidFill>
              </a:rPr>
              <a:t>Vamos conversar e elaborar o documento atendendo à pauta</a:t>
            </a:r>
          </a:p>
          <a:p>
            <a:endParaRPr lang="pt-BR" sz="3200" dirty="0">
              <a:solidFill>
                <a:srgbClr val="002060"/>
              </a:solidFill>
            </a:endParaRPr>
          </a:p>
          <a:p>
            <a:r>
              <a:rPr lang="pt-BR" sz="3200" dirty="0">
                <a:solidFill>
                  <a:srgbClr val="FF0000"/>
                </a:solidFill>
              </a:rPr>
              <a:t>Abrir planilha para a análise e preenchimento</a:t>
            </a:r>
          </a:p>
          <a:p>
            <a:endParaRPr lang="pt-BR" sz="3200" dirty="0"/>
          </a:p>
          <a:p>
            <a:r>
              <a:rPr lang="pt-BR" sz="3200" dirty="0">
                <a:solidFill>
                  <a:srgbClr val="002060"/>
                </a:solidFill>
              </a:rPr>
              <a:t>Após faremos intervalo de 15 minutos e retornaremos para a pauta sugerida pelos coordenadores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100471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Cronograma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1146412"/>
            <a:ext cx="10194235" cy="57115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u="sng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PAUTA SUGERIDA PELOS COORDENADORES</a:t>
            </a:r>
          </a:p>
          <a:p>
            <a:r>
              <a:rPr lang="pt-BR" sz="30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</a:t>
            </a:r>
            <a:r>
              <a:rPr lang="pt-BR" sz="30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3000" dirty="0">
                <a:solidFill>
                  <a:srgbClr val="002060"/>
                </a:solidFill>
              </a:rPr>
              <a:t>Discussão sobre os melhores meios de poder atender os casos mais urgentes em especial algumas pessoas em que a mediunidade está em desequilíbrio (atendimento virtual, ou presencial dos casos mais urgentes, irradiações e atendimento fraterno). (</a:t>
            </a:r>
            <a:r>
              <a:rPr lang="pt-BR" sz="3000" b="1" dirty="0">
                <a:solidFill>
                  <a:srgbClr val="002060"/>
                </a:solidFill>
              </a:rPr>
              <a:t>3ª URE</a:t>
            </a:r>
            <a:r>
              <a:rPr lang="pt-BR" sz="30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</a:t>
            </a:r>
            <a:r>
              <a:rPr lang="pt-BR" sz="3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3000" dirty="0">
                <a:solidFill>
                  <a:srgbClr val="002060"/>
                </a:solidFill>
              </a:rPr>
              <a:t>Uso contínuo do Livro dos Médiuns (no mínimo leitura completa) e O Evangelho Segundo o Espiritismo nos grupos de estudos da mediunidade (ESME) e participantes dos grupos mediúnicos. (</a:t>
            </a:r>
            <a:r>
              <a:rPr lang="pt-BR" sz="3000" b="1" dirty="0">
                <a:solidFill>
                  <a:srgbClr val="002060"/>
                </a:solidFill>
              </a:rPr>
              <a:t>9ª URE</a:t>
            </a:r>
            <a:r>
              <a:rPr lang="pt-BR" sz="3000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3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</a:t>
            </a:r>
            <a:r>
              <a:rPr lang="pt-BR" sz="3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pt-BR" sz="3000" dirty="0">
                <a:solidFill>
                  <a:srgbClr val="002060"/>
                </a:solidFill>
              </a:rPr>
              <a:t>Capacitação contínua dos participantes dos grupos mediúnicos (estrutura básica, normas e principalmente homogeneidade espiritual). (</a:t>
            </a:r>
            <a:r>
              <a:rPr lang="pt-BR" sz="3000" b="1" dirty="0">
                <a:solidFill>
                  <a:srgbClr val="002060"/>
                </a:solidFill>
              </a:rPr>
              <a:t>9ª URE</a:t>
            </a:r>
            <a:r>
              <a:rPr lang="pt-BR" sz="3000" dirty="0">
                <a:solidFill>
                  <a:srgbClr val="002060"/>
                </a:solidFill>
              </a:rPr>
              <a:t>)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4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97765" y="141702"/>
            <a:ext cx="9836426" cy="1004710"/>
          </a:xfrm>
        </p:spPr>
        <p:txBody>
          <a:bodyPr/>
          <a:lstStyle/>
          <a:p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Cooper Black" panose="0208090404030B020404" pitchFamily="18" charset="0"/>
              </a:rPr>
              <a:t>Cronograma de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7765" y="1146412"/>
            <a:ext cx="10194235" cy="57115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u="sng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INFORMAÇÕES FINAIS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u="sng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AGENDA DE REUNIÕES VIRTUAIS 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PALAVRA DOS COORDENADORES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3.3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ENCERRAMENTO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9895</TotalTime>
  <Words>883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Cooper Black</vt:lpstr>
      <vt:lpstr>Wingdings</vt:lpstr>
      <vt:lpstr>Tema do Office</vt:lpstr>
      <vt:lpstr>COMISSÃO REGIONAL SUL</vt:lpstr>
      <vt:lpstr>Cronograma de Trabalho</vt:lpstr>
      <vt:lpstr>Cronograma de Trabalho</vt:lpstr>
      <vt:lpstr>COMISSÃO REGIONAL 2020 | Avaliação e Plano de Ação </vt:lpstr>
      <vt:lpstr>COMISSÃO REGIONAL 2020 | Avaliação e Plano de Ação </vt:lpstr>
      <vt:lpstr>COMISSÃO REGIONAL 2020 | Avaliação e Plano de Ação </vt:lpstr>
      <vt:lpstr>Cronograma de Trabalho</vt:lpstr>
      <vt:lpstr>Cronograma de Trabalho</vt:lpstr>
      <vt:lpstr>Cronograma de Trabalho</vt:lpstr>
      <vt:lpstr>COMISSÃO REGIONAL 2020 | Avaliação e Plano de Ação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Juliana Zucchetto</cp:lastModifiedBy>
  <cp:revision>4</cp:revision>
  <dcterms:created xsi:type="dcterms:W3CDTF">2020-06-29T12:27:24Z</dcterms:created>
  <dcterms:modified xsi:type="dcterms:W3CDTF">2020-07-21T01:26:05Z</dcterms:modified>
</cp:coreProperties>
</file>