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Comic Sans MS" panose="030F0702030302020204" pitchFamily="66" charset="0"/>
      <p:regular r:id="rId61"/>
      <p:bold r:id="rId62"/>
      <p:italic r:id="rId63"/>
      <p:boldItalic r:id="rId64"/>
    </p:embeddedFont>
    <p:embeddedFont>
      <p:font typeface="Impact" panose="020B0806030902050204" pitchFamily="34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QiFSK3gmlxf8gQjcG0kZgfne6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7C4EE3-04B2-40F6-B445-98C4FEA22924}">
  <a:tblStyle styleId="{8E7C4EE3-04B2-40F6-B445-98C4FEA2292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595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495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fb32386a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bfb32386a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fb32386a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bfb32386a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84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fb32386a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bfb32386a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10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fb32386a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bfb32386a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754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fb32386a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bfb32386a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129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fb32386a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bfb32386a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75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fb32386a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bfb32386a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07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fb32386a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bfb32386a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29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fb32386a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bfb32386a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53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fb32386ae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bfb32386ae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00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fb32386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fb32386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869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fb32386a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bfb32386a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478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fb32386ae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bfb32386ae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267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fb32386a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bfb32386a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51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0656983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0656983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627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ffa977a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bffa977a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Inscrições abertas até dia 28/02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8122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ffa977a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bffa977a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Reuniões primeiros domingos de cada mês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Levar local pro CFE de julho para aprovação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622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ffa977a2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bffa977a2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10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ffa977a2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ffa977a2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801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11ce65f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11ce65f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44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065698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065698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3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fa977a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ffa977a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138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ffa977a2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ffa977a2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65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ffa977a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ffa977a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524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ffa977a2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bffa977a2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76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bffa977a2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bffa977a2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598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0656983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0656983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176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fb32386a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bfb32386ae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487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fb32386a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bfb32386a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453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fb32386a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bfb32386a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419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fb32386a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bfb32386a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338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fb32386a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bfb32386a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87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ffa977a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ffa977a2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492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fb32386a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bfb32386a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981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fb32386a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bfb32386a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81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fb32386a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bfb32386a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683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fb32386a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bfb32386a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55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bfb32386a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bfb32386a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309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fb32386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bfb32386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782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bfb32386a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bfb32386a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07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fb32386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bfb32386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21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fb32386a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bfb32386a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74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fb32386a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bfb32386a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77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fb32386a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bfb32386a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50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fb32386a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bfb32386a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44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YKamAuuXn8ujXnfc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536125" y="428375"/>
            <a:ext cx="91440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b="1">
                <a:latin typeface="Georgia"/>
                <a:ea typeface="Georgia"/>
                <a:cs typeface="Georgia"/>
                <a:sym typeface="Georgia"/>
              </a:rPr>
              <a:t>Reunião SETORIAL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>
                <a:latin typeface="Georgia"/>
                <a:ea typeface="Georgia"/>
                <a:cs typeface="Georgia"/>
                <a:sym typeface="Georgia"/>
              </a:rPr>
              <a:t>Coordenadores Regionais de </a:t>
            </a:r>
            <a:r>
              <a:rPr lang="pt-BR" b="1">
                <a:latin typeface="Georgia"/>
                <a:ea typeface="Georgia"/>
                <a:cs typeface="Georgia"/>
                <a:sym typeface="Georgia"/>
              </a:rPr>
              <a:t>Juventude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117325" y="5653925"/>
            <a:ext cx="6189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CONSELHO FEDERATIVO ESTADUAL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SC, 27 de fevereiro de 2021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575" y="3699575"/>
            <a:ext cx="3158426" cy="315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fb32386ae_0_79"/>
          <p:cNvSpPr/>
          <p:nvPr/>
        </p:nvSpPr>
        <p:spPr>
          <a:xfrm>
            <a:off x="4409200" y="217500"/>
            <a:ext cx="3141000" cy="1186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Depto JUV FEC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fb32386ae_0_79"/>
          <p:cNvSpPr/>
          <p:nvPr/>
        </p:nvSpPr>
        <p:spPr>
          <a:xfrm>
            <a:off x="588675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 Reg JUV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bfb32386ae_0_79"/>
          <p:cNvSpPr/>
          <p:nvPr/>
        </p:nvSpPr>
        <p:spPr>
          <a:xfrm>
            <a:off x="4525500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 Reg JUV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bfb32386ae_0_79"/>
          <p:cNvSpPr/>
          <p:nvPr/>
        </p:nvSpPr>
        <p:spPr>
          <a:xfrm>
            <a:off x="8462325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 Reg JUV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bfb32386ae_0_79"/>
          <p:cNvSpPr/>
          <p:nvPr/>
        </p:nvSpPr>
        <p:spPr>
          <a:xfrm>
            <a:off x="588675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bfb32386ae_0_79"/>
          <p:cNvSpPr/>
          <p:nvPr/>
        </p:nvSpPr>
        <p:spPr>
          <a:xfrm>
            <a:off x="1623086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bfb32386ae_0_79"/>
          <p:cNvSpPr/>
          <p:nvPr/>
        </p:nvSpPr>
        <p:spPr>
          <a:xfrm>
            <a:off x="2657471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bfb32386ae_0_79"/>
          <p:cNvSpPr/>
          <p:nvPr/>
        </p:nvSpPr>
        <p:spPr>
          <a:xfrm>
            <a:off x="4525500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bfb32386ae_0_79"/>
          <p:cNvSpPr/>
          <p:nvPr/>
        </p:nvSpPr>
        <p:spPr>
          <a:xfrm>
            <a:off x="5559911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bfb32386ae_0_79"/>
          <p:cNvSpPr/>
          <p:nvPr/>
        </p:nvSpPr>
        <p:spPr>
          <a:xfrm>
            <a:off x="6594296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bfb32386ae_0_79"/>
          <p:cNvSpPr/>
          <p:nvPr/>
        </p:nvSpPr>
        <p:spPr>
          <a:xfrm>
            <a:off x="8462325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bfb32386ae_0_79"/>
          <p:cNvSpPr/>
          <p:nvPr/>
        </p:nvSpPr>
        <p:spPr>
          <a:xfrm>
            <a:off x="9496736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bfb32386ae_0_79"/>
          <p:cNvSpPr/>
          <p:nvPr/>
        </p:nvSpPr>
        <p:spPr>
          <a:xfrm>
            <a:off x="10531121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gbfb32386ae_0_79"/>
          <p:cNvCxnSpPr>
            <a:stCxn id="168" idx="2"/>
            <a:endCxn id="169" idx="0"/>
          </p:cNvCxnSpPr>
          <p:nvPr/>
        </p:nvCxnSpPr>
        <p:spPr>
          <a:xfrm flipH="1">
            <a:off x="2159200" y="1404300"/>
            <a:ext cx="38205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bfb32386ae_0_79"/>
          <p:cNvCxnSpPr>
            <a:stCxn id="168" idx="2"/>
            <a:endCxn id="170" idx="0"/>
          </p:cNvCxnSpPr>
          <p:nvPr/>
        </p:nvCxnSpPr>
        <p:spPr>
          <a:xfrm>
            <a:off x="5979700" y="1404300"/>
            <a:ext cx="116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bfb32386ae_0_79"/>
          <p:cNvCxnSpPr>
            <a:stCxn id="168" idx="2"/>
            <a:endCxn id="171" idx="0"/>
          </p:cNvCxnSpPr>
          <p:nvPr/>
        </p:nvCxnSpPr>
        <p:spPr>
          <a:xfrm>
            <a:off x="5979700" y="1404300"/>
            <a:ext cx="40530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bfb32386ae_0_79"/>
          <p:cNvCxnSpPr>
            <a:stCxn id="169" idx="2"/>
            <a:endCxn id="172" idx="0"/>
          </p:cNvCxnSpPr>
          <p:nvPr/>
        </p:nvCxnSpPr>
        <p:spPr>
          <a:xfrm flipH="1">
            <a:off x="1124775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gbfb32386ae_0_79"/>
          <p:cNvCxnSpPr>
            <a:stCxn id="169" idx="2"/>
            <a:endCxn id="173" idx="0"/>
          </p:cNvCxnSpPr>
          <p:nvPr/>
        </p:nvCxnSpPr>
        <p:spPr>
          <a:xfrm>
            <a:off x="2159175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gbfb32386ae_0_79"/>
          <p:cNvCxnSpPr>
            <a:stCxn id="169" idx="2"/>
            <a:endCxn id="174" idx="0"/>
          </p:cNvCxnSpPr>
          <p:nvPr/>
        </p:nvCxnSpPr>
        <p:spPr>
          <a:xfrm>
            <a:off x="2159175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gbfb32386ae_0_79"/>
          <p:cNvCxnSpPr>
            <a:stCxn id="170" idx="2"/>
            <a:endCxn id="176" idx="0"/>
          </p:cNvCxnSpPr>
          <p:nvPr/>
        </p:nvCxnSpPr>
        <p:spPr>
          <a:xfrm>
            <a:off x="6096000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gbfb32386ae_0_79"/>
          <p:cNvCxnSpPr>
            <a:stCxn id="170" idx="2"/>
            <a:endCxn id="175" idx="0"/>
          </p:cNvCxnSpPr>
          <p:nvPr/>
        </p:nvCxnSpPr>
        <p:spPr>
          <a:xfrm flipH="1">
            <a:off x="5061600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gbfb32386ae_0_79"/>
          <p:cNvCxnSpPr>
            <a:stCxn id="170" idx="2"/>
            <a:endCxn id="177" idx="0"/>
          </p:cNvCxnSpPr>
          <p:nvPr/>
        </p:nvCxnSpPr>
        <p:spPr>
          <a:xfrm>
            <a:off x="6096000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gbfb32386ae_0_79"/>
          <p:cNvCxnSpPr>
            <a:stCxn id="171" idx="2"/>
            <a:endCxn id="178" idx="0"/>
          </p:cNvCxnSpPr>
          <p:nvPr/>
        </p:nvCxnSpPr>
        <p:spPr>
          <a:xfrm flipH="1">
            <a:off x="8998425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gbfb32386ae_0_79"/>
          <p:cNvCxnSpPr>
            <a:stCxn id="171" idx="2"/>
            <a:endCxn id="179" idx="0"/>
          </p:cNvCxnSpPr>
          <p:nvPr/>
        </p:nvCxnSpPr>
        <p:spPr>
          <a:xfrm>
            <a:off x="10032825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gbfb32386ae_0_79"/>
          <p:cNvCxnSpPr>
            <a:stCxn id="171" idx="2"/>
            <a:endCxn id="180" idx="0"/>
          </p:cNvCxnSpPr>
          <p:nvPr/>
        </p:nvCxnSpPr>
        <p:spPr>
          <a:xfrm>
            <a:off x="10032825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fb32386ae_0_138"/>
          <p:cNvSpPr txBox="1">
            <a:spLocks noGrp="1"/>
          </p:cNvSpPr>
          <p:nvPr>
            <p:ph type="title"/>
          </p:nvPr>
        </p:nvSpPr>
        <p:spPr>
          <a:xfrm>
            <a:off x="838200" y="1334706"/>
            <a:ext cx="10515600" cy="4188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PLANO DE AÇÃO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 b="1"/>
              <a:t>DEPARTAMENTO DE JUVENTUDE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2020/2022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fb32386ae_0_128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e manutenção de </a:t>
            </a:r>
            <a:r>
              <a:rPr lang="pt-BR" sz="2700" b="1">
                <a:highlight>
                  <a:srgbClr val="FFFF00"/>
                </a:highlight>
              </a:rPr>
              <a:t>rede de comunicação</a:t>
            </a:r>
            <a:r>
              <a:rPr lang="pt-BR" sz="2700"/>
              <a:t> entre os Coordenadores de Juventude das UREs e os Diretores de Juventude da FEC.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rede de acompanhamento</a:t>
            </a:r>
            <a:r>
              <a:rPr lang="pt-BR" sz="2700"/>
              <a:t> e suporte às atividades das UREs.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de um programa de </a:t>
            </a:r>
            <a:r>
              <a:rPr lang="pt-BR" sz="2700" b="1">
                <a:highlight>
                  <a:srgbClr val="FFFF00"/>
                </a:highlight>
              </a:rPr>
              <a:t>Protagonismo Juvenil</a:t>
            </a:r>
            <a:r>
              <a:rPr lang="pt-BR" sz="2700"/>
              <a:t>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Elaboração de </a:t>
            </a:r>
            <a:r>
              <a:rPr lang="pt-BR" sz="2700" b="1">
                <a:highlight>
                  <a:srgbClr val="FFFF00"/>
                </a:highlight>
              </a:rPr>
              <a:t>documento de orientação à organização de encontros</a:t>
            </a:r>
            <a:r>
              <a:rPr lang="pt-BR" sz="2700"/>
              <a:t> de Jovens.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 b="1">
                <a:highlight>
                  <a:srgbClr val="FFFF00"/>
                </a:highlight>
              </a:rPr>
              <a:t>Apostila de técnicas</a:t>
            </a:r>
            <a:r>
              <a:rPr lang="pt-BR" sz="2700"/>
              <a:t> pedagógicas para evangelização de juventude.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Programa de incentivo à </a:t>
            </a:r>
            <a:r>
              <a:rPr lang="pt-BR" sz="2700" b="1">
                <a:highlight>
                  <a:srgbClr val="FFFF00"/>
                </a:highlight>
              </a:rPr>
              <a:t>valorização à vida</a:t>
            </a:r>
            <a:r>
              <a:rPr lang="pt-BR" sz="2700"/>
              <a:t>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Reformulação da </a:t>
            </a:r>
            <a:r>
              <a:rPr lang="pt-BR" sz="2700" b="1">
                <a:highlight>
                  <a:srgbClr val="FFFF00"/>
                </a:highlight>
              </a:rPr>
              <a:t>comunicação do movimento jovem</a:t>
            </a:r>
            <a:r>
              <a:rPr lang="pt-BR" sz="2700"/>
              <a:t> via rede social.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Estímulo à formação de </a:t>
            </a:r>
            <a:r>
              <a:rPr lang="pt-BR" sz="2700" b="1">
                <a:highlight>
                  <a:srgbClr val="FFFF00"/>
                </a:highlight>
              </a:rPr>
              <a:t>jovens espíritas leitores</a:t>
            </a:r>
            <a:r>
              <a:rPr lang="pt-BR" sz="2700"/>
              <a:t>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vídeos para indicação de livros</a:t>
            </a:r>
            <a:r>
              <a:rPr lang="pt-BR" sz="2700"/>
              <a:t> espíritas para juventude.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postagem de mensagem</a:t>
            </a:r>
            <a:r>
              <a:rPr lang="pt-BR" sz="2700"/>
              <a:t> aos jovens.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bfb32386ae_0_177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-1" y="1843575"/>
            <a:ext cx="12192001" cy="50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bfb32386ae_0_177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pt-BR" sz="2700"/>
              <a:t>Criação e manutenção de </a:t>
            </a:r>
            <a:r>
              <a:rPr lang="pt-BR" sz="2700" b="1">
                <a:highlight>
                  <a:srgbClr val="FFFF00"/>
                </a:highlight>
              </a:rPr>
              <a:t>rede de comunicação</a:t>
            </a:r>
            <a:r>
              <a:rPr lang="pt-BR" sz="2700"/>
              <a:t> entre os Coordenadores de Juventude das UREs e os Diretores de Juventude da FEC.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pt-BR" sz="2700"/>
              <a:t>Criação de grupo de WhatsApp com os coordenadores.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pt-BR" sz="2700"/>
              <a:t>Comunicação através do grupo para assuntos relacionados à juventude.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pt-BR" sz="2700"/>
              <a:t>Reuniões virtuais com todos os coordenadores (</a:t>
            </a:r>
            <a:r>
              <a:rPr lang="pt-BR" sz="2700" b="1"/>
              <a:t>TRIMESTRAL</a:t>
            </a:r>
            <a:r>
              <a:rPr lang="pt-BR" sz="2700"/>
              <a:t>).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Marco e Anete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fb32386ae_0_181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2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rede de acompanhamento</a:t>
            </a:r>
            <a:r>
              <a:rPr lang="pt-BR" sz="2700"/>
              <a:t> e suporte às atividades das UREs.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pt-BR" sz="2300"/>
              <a:t>Contatos mensais visando </a:t>
            </a:r>
            <a:r>
              <a:rPr lang="pt-BR" sz="2300" b="1"/>
              <a:t>acolher</a:t>
            </a:r>
            <a:r>
              <a:rPr lang="pt-BR" sz="2300"/>
              <a:t>, </a:t>
            </a:r>
            <a:r>
              <a:rPr lang="pt-BR" sz="2300" b="1"/>
              <a:t>acompanhar as atividades</a:t>
            </a:r>
            <a:r>
              <a:rPr lang="pt-BR" sz="2300"/>
              <a:t>, </a:t>
            </a:r>
            <a:r>
              <a:rPr lang="pt-BR" sz="2300" b="1"/>
              <a:t>dar suporte</a:t>
            </a:r>
            <a:r>
              <a:rPr lang="pt-BR" sz="2300"/>
              <a:t>, </a:t>
            </a:r>
            <a:r>
              <a:rPr lang="pt-BR" sz="2300" b="1"/>
              <a:t>colher e enviar informações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pt-BR" sz="2300"/>
              <a:t>Criar planilha para registro mensal do relato do acompanhamento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500" b="1" u="sng"/>
              <a:t>RESPONSÁVEL</a:t>
            </a:r>
            <a:r>
              <a:rPr lang="pt-BR" sz="2500" b="1"/>
              <a:t>: </a:t>
            </a:r>
            <a:r>
              <a:rPr lang="pt-BR" sz="2500">
                <a:highlight>
                  <a:srgbClr val="FFFF00"/>
                </a:highlight>
              </a:rPr>
              <a:t>Marco</a:t>
            </a:r>
            <a:endParaRPr sz="25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NORTE 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Marco</a:t>
            </a: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SUL 	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Anete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LESTE 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Marco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OESTE 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Alessandro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NORDESTE 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Adriel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000" b="1"/>
              <a:t>CENTRO </a:t>
            </a:r>
            <a:r>
              <a:rPr lang="pt-BR" sz="2000"/>
              <a:t>- </a:t>
            </a:r>
            <a:r>
              <a:rPr lang="pt-BR" sz="2000">
                <a:highlight>
                  <a:srgbClr val="FFFF00"/>
                </a:highlight>
              </a:rPr>
              <a:t>Edson</a:t>
            </a:r>
            <a:endParaRPr sz="3100"/>
          </a:p>
        </p:txBody>
      </p:sp>
      <p:pic>
        <p:nvPicPr>
          <p:cNvPr id="214" name="Google Shape;214;gbfb32386ae_0_1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550" y="2806473"/>
            <a:ext cx="5002451" cy="405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bfb32386ae_0_185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0" y="2738456"/>
            <a:ext cx="12192000" cy="4119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bfb32386ae_0_185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3"/>
            </a:pPr>
            <a:r>
              <a:rPr lang="pt-BR" sz="2700"/>
              <a:t>Criação de um programa de </a:t>
            </a:r>
            <a:r>
              <a:rPr lang="pt-BR" sz="2700" b="1">
                <a:highlight>
                  <a:srgbClr val="FFFF00"/>
                </a:highlight>
              </a:rPr>
              <a:t>Protagonismo Juvenil</a:t>
            </a:r>
            <a:r>
              <a:rPr lang="pt-BR" sz="2700"/>
              <a:t>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200" b="1"/>
              <a:t>Objetivo</a:t>
            </a:r>
            <a:r>
              <a:rPr lang="pt-BR" sz="2200"/>
              <a:t>: Conscientizar as lideranças das UREs sobre a importância de estimular o protagonismo Juvenil e capacitá-los para atuarem nas suas regiões. Estimular o despertamento dos jovens ao protagonismo juvenil.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Definir estratégia de elaboração do programa (reuniões, equipe, metas)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Definir conteúdo do programa (sensibilização, conscientização, possibilidades de ação)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Possibilidade de validar o programa com os Coordenadores Regionais e outras lideranças do movimento jovem e outros setores de interesse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Apresentar o programa nos fóruns adequados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/>
              <a:t>Capacitar lideranças com base no programa para a efetivação do protagonismo no estado (definir organização das capacitações)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500" b="1"/>
              <a:t>Resp</a:t>
            </a:r>
            <a:r>
              <a:rPr lang="pt-BR" sz="2500"/>
              <a:t>: </a:t>
            </a:r>
            <a:r>
              <a:rPr lang="pt-BR" sz="2500">
                <a:highlight>
                  <a:srgbClr val="FFFF00"/>
                </a:highlight>
              </a:rPr>
              <a:t>Fabrício, Edson</a:t>
            </a:r>
            <a:endParaRPr sz="25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fb32386ae_0_189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4"/>
            </a:pPr>
            <a:r>
              <a:rPr lang="pt-BR" sz="2700"/>
              <a:t>Elaboração de </a:t>
            </a:r>
            <a:r>
              <a:rPr lang="pt-BR" sz="2700" b="1">
                <a:highlight>
                  <a:srgbClr val="FFFF00"/>
                </a:highlight>
              </a:rPr>
              <a:t>documento de orientação à organização de encontros</a:t>
            </a:r>
            <a:r>
              <a:rPr lang="pt-BR" sz="2700"/>
              <a:t> de Jovens.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pt-BR" sz="2700"/>
              <a:t>Organizar o histórico dos encontros de jovem do movimento espírita de SC</a:t>
            </a:r>
            <a:endParaRPr sz="2700"/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pt-BR" sz="2700"/>
              <a:t>Organizar as estratégias para organização de encontros de jovem, desde objetivos, diretrizes, equipes, até informações mais simples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Paulo, Adriel, Daniel, Fabrício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26" name="Google Shape;226;gbfb32386ae_0_18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450" y="3308025"/>
            <a:ext cx="5316549" cy="3549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7" name="Google Shape;227;gbfb32386ae_0_189"/>
          <p:cNvSpPr/>
          <p:nvPr/>
        </p:nvSpPr>
        <p:spPr>
          <a:xfrm>
            <a:off x="8146375" y="3490075"/>
            <a:ext cx="2774700" cy="576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/>
              <a:t>CONJESC 2019</a:t>
            </a:r>
            <a:endParaRPr sz="27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fb32386ae_0_193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5"/>
            </a:pPr>
            <a:r>
              <a:rPr lang="pt-BR" sz="2700" b="1">
                <a:highlight>
                  <a:srgbClr val="FFFF00"/>
                </a:highlight>
              </a:rPr>
              <a:t>Apostila de técnicas</a:t>
            </a:r>
            <a:r>
              <a:rPr lang="pt-BR" sz="2700"/>
              <a:t> pedagógicas para evangelização de juventude.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Rômulo, Neide, André, Dani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33" name="Google Shape;233;gbfb32386ae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8175" y="1461025"/>
            <a:ext cx="4513825" cy="53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fb32386ae_0_197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6"/>
            </a:pPr>
            <a:r>
              <a:rPr lang="pt-BR" sz="2700"/>
              <a:t>Programa de incentivo à </a:t>
            </a:r>
            <a:r>
              <a:rPr lang="pt-BR" sz="2700" b="1">
                <a:highlight>
                  <a:srgbClr val="FFFF00"/>
                </a:highlight>
              </a:rPr>
              <a:t>valorização à vida</a:t>
            </a:r>
            <a:r>
              <a:rPr lang="pt-BR" sz="2700"/>
              <a:t>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Rômulo, Dai, Alessandro, Madu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39" name="Google Shape;239;gbfb32386ae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850" y="1143000"/>
            <a:ext cx="80581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bfb32386ae_0_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221" y="0"/>
            <a:ext cx="967277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bfb32386ae_0_201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7"/>
            </a:pPr>
            <a:r>
              <a:rPr lang="pt-BR" sz="2700"/>
              <a:t>Reformulação da </a:t>
            </a:r>
            <a:r>
              <a:rPr lang="pt-BR" sz="2700" b="1">
                <a:highlight>
                  <a:srgbClr val="FFFF00"/>
                </a:highlight>
              </a:rPr>
              <a:t>comunicação do movimento jovem</a:t>
            </a:r>
            <a:r>
              <a:rPr lang="pt-BR" sz="2700"/>
              <a:t> via rede social.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Gabi, Luiza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fb32386ae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highlight>
                  <a:srgbClr val="9FC5E8"/>
                </a:highlight>
              </a:rPr>
              <a:t>Pauta</a:t>
            </a:r>
            <a:endParaRPr>
              <a:highlight>
                <a:srgbClr val="9FC5E8"/>
              </a:highlight>
            </a:endParaRPr>
          </a:p>
        </p:txBody>
      </p:sp>
      <p:sp>
        <p:nvSpPr>
          <p:cNvPr id="93" name="Google Shape;93;gbfb32386ae_0_1"/>
          <p:cNvSpPr txBox="1">
            <a:spLocks noGrp="1"/>
          </p:cNvSpPr>
          <p:nvPr>
            <p:ph type="body" idx="1"/>
          </p:nvPr>
        </p:nvSpPr>
        <p:spPr>
          <a:xfrm>
            <a:off x="838200" y="1535625"/>
            <a:ext cx="105156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Apresentação dos novos (e antigos) coordenadores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Apresentação da Equipe Depto Juv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Andamento das atividades - Depto Juv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pt-BR"/>
              <a:t>Introdução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pt-BR"/>
              <a:t>Plano de ação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pt-BR"/>
              <a:t>EAD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pt-BR"/>
              <a:t>CONJESC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Andamento das atividades - URE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Roda de Conversa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OCE - AIJ - Convite à leitura e divulgação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Convite para as rodas de conversa (</a:t>
            </a:r>
            <a:r>
              <a:rPr lang="pt-BR" sz="2000"/>
              <a:t>Março, Maio, Julho, Setembro e Novembro</a:t>
            </a:r>
            <a:r>
              <a:rPr lang="pt-BR"/>
              <a:t>)</a:t>
            </a:r>
            <a:endParaRPr/>
          </a:p>
        </p:txBody>
      </p:sp>
      <p:pic>
        <p:nvPicPr>
          <p:cNvPr id="94" name="Google Shape;94;gbfb32386ae_0_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500" y="0"/>
            <a:ext cx="2524500" cy="2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fb32386ae_0_205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8"/>
            </a:pPr>
            <a:r>
              <a:rPr lang="pt-BR" sz="2700"/>
              <a:t>Estímulo à formação de </a:t>
            </a:r>
            <a:r>
              <a:rPr lang="pt-BR" sz="2700" b="1">
                <a:highlight>
                  <a:srgbClr val="FFFF00"/>
                </a:highlight>
              </a:rPr>
              <a:t>jovens espíritas leitores</a:t>
            </a:r>
            <a:r>
              <a:rPr lang="pt-BR" sz="2700"/>
              <a:t>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Dai, Thomas, Dani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51" name="Google Shape;251;gbfb32386ae_0_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500" y="1905000"/>
            <a:ext cx="43815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fb32386ae_0_209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9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vídeos para indicação de livros</a:t>
            </a:r>
            <a:r>
              <a:rPr lang="pt-BR" sz="2700"/>
              <a:t> espíritas para juventude.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Gabi, Luiza, Dai, Dani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57" name="Google Shape;257;gbfb32386ae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4218">
            <a:off x="5655861" y="1406484"/>
            <a:ext cx="4993453" cy="499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fb32386ae_0_213"/>
          <p:cNvSpPr txBox="1">
            <a:spLocks noGrp="1"/>
          </p:cNvSpPr>
          <p:nvPr>
            <p:ph type="body" idx="1"/>
          </p:nvPr>
        </p:nvSpPr>
        <p:spPr>
          <a:xfrm>
            <a:off x="209400" y="0"/>
            <a:ext cx="11982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AutoNum type="arabicPeriod" startAt="10"/>
            </a:pPr>
            <a:r>
              <a:rPr lang="pt-BR" sz="2700"/>
              <a:t>Criação de </a:t>
            </a:r>
            <a:r>
              <a:rPr lang="pt-BR" sz="2700" b="1">
                <a:highlight>
                  <a:srgbClr val="FFFF00"/>
                </a:highlight>
              </a:rPr>
              <a:t>postagem de mensagem</a:t>
            </a:r>
            <a:r>
              <a:rPr lang="pt-BR" sz="2700"/>
              <a:t> aos jovens.</a:t>
            </a: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sz="2700" b="1"/>
              <a:t>Resp</a:t>
            </a:r>
            <a:r>
              <a:rPr lang="pt-BR" sz="2700"/>
              <a:t>: </a:t>
            </a:r>
            <a:r>
              <a:rPr lang="pt-BR" sz="2700">
                <a:highlight>
                  <a:srgbClr val="FFFF00"/>
                </a:highlight>
              </a:rPr>
              <a:t>Gabi, Luiza, André, Dani</a:t>
            </a:r>
            <a:endParaRPr sz="27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263" name="Google Shape;263;gbfb32386ae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513" y="630313"/>
            <a:ext cx="4848225" cy="61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c06569830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494" y="3461474"/>
            <a:ext cx="8155500" cy="339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c06569830a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3745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Georgia"/>
                <a:ea typeface="Georgia"/>
                <a:cs typeface="Georgia"/>
                <a:sym typeface="Georgia"/>
              </a:rPr>
              <a:t>CAPACITAÇÃO PARA EVANGELIZADORES DE </a:t>
            </a:r>
            <a:r>
              <a:rPr lang="pt-BR" sz="5500" b="1">
                <a:latin typeface="Georgia"/>
                <a:ea typeface="Georgia"/>
                <a:cs typeface="Georgia"/>
                <a:sym typeface="Georgia"/>
              </a:rPr>
              <a:t>JUVENTUDE</a:t>
            </a:r>
            <a:endParaRPr sz="5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0" name="Google Shape;270;gc06569830a_0_15"/>
          <p:cNvSpPr txBox="1">
            <a:spLocks noGrp="1"/>
          </p:cNvSpPr>
          <p:nvPr>
            <p:ph type="body" idx="1"/>
          </p:nvPr>
        </p:nvSpPr>
        <p:spPr>
          <a:xfrm rot="-704474">
            <a:off x="-417449" y="4271508"/>
            <a:ext cx="7800309" cy="25472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900">
                <a:latin typeface="Impact"/>
                <a:ea typeface="Impact"/>
                <a:cs typeface="Impact"/>
                <a:sym typeface="Impact"/>
              </a:rPr>
              <a:t>A SER ORGANIZADA</a:t>
            </a:r>
            <a:endParaRPr sz="39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9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900">
                <a:latin typeface="Impact"/>
                <a:ea typeface="Impact"/>
                <a:cs typeface="Impact"/>
                <a:sym typeface="Impact"/>
              </a:rPr>
              <a:t>SUGESTÕES NA RODA DE CONVERSA</a:t>
            </a:r>
            <a:endParaRPr sz="39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bffa977a25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bffa977a25_0_50"/>
          <p:cNvSpPr txBox="1">
            <a:spLocks noGrp="1"/>
          </p:cNvSpPr>
          <p:nvPr>
            <p:ph type="title"/>
          </p:nvPr>
        </p:nvSpPr>
        <p:spPr>
          <a:xfrm>
            <a:off x="8253900" y="1134200"/>
            <a:ext cx="3938100" cy="3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r>
              <a:rPr lang="pt-BR" sz="5500"/>
              <a:t>INSCRIÇÕES ATÉ </a:t>
            </a:r>
            <a:r>
              <a:rPr lang="pt-BR" sz="5500">
                <a:highlight>
                  <a:srgbClr val="FFFF00"/>
                </a:highlight>
              </a:rPr>
              <a:t>28/02</a:t>
            </a:r>
            <a:endParaRPr sz="5500"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r>
              <a:rPr lang="pt-BR" sz="3044" u="sng">
                <a:solidFill>
                  <a:schemeClr val="hlink"/>
                </a:solidFill>
                <a:hlinkClick r:id="rId4"/>
              </a:rPr>
              <a:t>https://forms.gle/YKamAuuXn8ujXnfcA</a:t>
            </a:r>
            <a:r>
              <a:rPr lang="pt-BR" sz="3044"/>
              <a:t> </a:t>
            </a:r>
            <a:endParaRPr sz="3044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bffa977a25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ffa977a25_0_54"/>
          <p:cNvSpPr txBox="1">
            <a:spLocks noGrp="1"/>
          </p:cNvSpPr>
          <p:nvPr>
            <p:ph type="body" idx="1"/>
          </p:nvPr>
        </p:nvSpPr>
        <p:spPr>
          <a:xfrm>
            <a:off x="0" y="5968025"/>
            <a:ext cx="7398900" cy="8898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4400" b="1"/>
              <a:t>26 a 28 de Fevereiro de 2022</a:t>
            </a:r>
            <a:endParaRPr sz="4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ffa977a25_0_14"/>
          <p:cNvSpPr txBox="1">
            <a:spLocks noGrp="1"/>
          </p:cNvSpPr>
          <p:nvPr>
            <p:ph type="title"/>
          </p:nvPr>
        </p:nvSpPr>
        <p:spPr>
          <a:xfrm>
            <a:off x="838200" y="1334706"/>
            <a:ext cx="10515600" cy="4188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PLANOS DE AÇÃO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UREs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2021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ffa977a25_0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1a URE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93" name="Google Shape;293;gbffa977a25_0_23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50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Dando andamento e pensando nos encaminhamentos iniciais para todas as ações planejadas na </a:t>
            </a:r>
            <a:r>
              <a:rPr lang="pt-BR" b="1"/>
              <a:t>Comissão Regional de 2020</a:t>
            </a:r>
            <a:r>
              <a:rPr lang="pt-BR"/>
              <a:t>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Consolidação de uma </a:t>
            </a:r>
            <a:r>
              <a:rPr lang="pt-BR" b="1"/>
              <a:t>equipe específica para a juventude</a:t>
            </a:r>
            <a:r>
              <a:rPr lang="pt-BR"/>
              <a:t> dentro do nosso DEFIJ.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Campanha de palestras com os jovens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III Fórum da juventude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Enjoe 2021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Maior </a:t>
            </a:r>
            <a:r>
              <a:rPr lang="pt-BR" b="1"/>
              <a:t>vínculo </a:t>
            </a:r>
            <a:r>
              <a:rPr lang="pt-BR"/>
              <a:t>com os dirigentes das casas e coordenadores de DIJ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Elaboração de uma </a:t>
            </a:r>
            <a:r>
              <a:rPr lang="pt-BR" b="1"/>
              <a:t>lista de obras</a:t>
            </a:r>
            <a:r>
              <a:rPr lang="pt-BR"/>
              <a:t> para os evangelizadores de juventude.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11ce65f4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3a URE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99" name="Google Shape;299;gc11ce65f4a_0_0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50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Formação da equipe</a:t>
            </a:r>
            <a:r>
              <a:rPr lang="pt-BR"/>
              <a:t> da AFIJ da URE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Prioridade: </a:t>
            </a:r>
            <a:r>
              <a:rPr lang="pt-BR" b="1"/>
              <a:t>formação e capacitação de evangelizadores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06569830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4a URE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05" name="Google Shape;305;gc06569830a_0_0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Conversa Virtual</a:t>
            </a:r>
            <a:r>
              <a:rPr lang="pt-BR"/>
              <a:t> com os jovens - Início </a:t>
            </a:r>
            <a:r>
              <a:rPr lang="pt-BR" b="1"/>
              <a:t>Projeto Jovem Expositor</a:t>
            </a:r>
            <a:r>
              <a:rPr lang="pt-BR"/>
              <a:t> - </a:t>
            </a:r>
            <a:r>
              <a:rPr lang="pt-BR" b="1"/>
              <a:t>Maio </a:t>
            </a:r>
            <a:r>
              <a:rPr lang="pt-BR"/>
              <a:t>( Se for virtual faremos integrado com a 6 e 13ª URE)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Projeto Jovens</a:t>
            </a:r>
            <a:r>
              <a:rPr lang="pt-BR"/>
              <a:t> - </a:t>
            </a:r>
            <a:r>
              <a:rPr lang="pt-BR" b="1"/>
              <a:t>Setembro Amarelo</a:t>
            </a:r>
            <a:r>
              <a:rPr lang="pt-BR"/>
              <a:t> - Valorização da Vida - Setembro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Conreje </a:t>
            </a:r>
            <a:r>
              <a:rPr lang="pt-BR"/>
              <a:t>- Outubro (se for virtual faremos integrada com a 6 e 13ª URE.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ffa977a25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Coordenadores de Juventude (URES)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0" name="Google Shape;100;gbffa977a25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68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1a URE: </a:t>
            </a:r>
            <a:r>
              <a:rPr lang="pt-BR" b="1"/>
              <a:t>Alberto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2a URE: </a:t>
            </a:r>
            <a:r>
              <a:rPr lang="pt-BR" b="1"/>
              <a:t>Celso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3a URE: </a:t>
            </a:r>
            <a:r>
              <a:rPr lang="pt-BR" b="1"/>
              <a:t>Ana Raquel (FIJ)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4a URE: </a:t>
            </a:r>
            <a:r>
              <a:rPr lang="pt-BR" b="1"/>
              <a:t>Duce / Leandro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5a URE: </a:t>
            </a:r>
            <a:r>
              <a:rPr lang="pt-BR" b="1"/>
              <a:t>Edson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6a URE: </a:t>
            </a:r>
            <a:r>
              <a:rPr lang="pt-BR" b="1"/>
              <a:t>Larissa / Alessandra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7a URE: </a:t>
            </a:r>
            <a:r>
              <a:rPr lang="pt-BR" b="1"/>
              <a:t>André (FIJ)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8a URE: </a:t>
            </a:r>
            <a:r>
              <a:rPr lang="pt-BR" b="1"/>
              <a:t>Suélen</a:t>
            </a:r>
            <a:endParaRPr b="1"/>
          </a:p>
        </p:txBody>
      </p:sp>
      <p:sp>
        <p:nvSpPr>
          <p:cNvPr id="101" name="Google Shape;101;gbffa977a25_0_1"/>
          <p:cNvSpPr txBox="1">
            <a:spLocks noGrp="1"/>
          </p:cNvSpPr>
          <p:nvPr>
            <p:ph type="body" idx="1"/>
          </p:nvPr>
        </p:nvSpPr>
        <p:spPr>
          <a:xfrm>
            <a:off x="6661950" y="1825625"/>
            <a:ext cx="4471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9a URE: </a:t>
            </a:r>
            <a:r>
              <a:rPr lang="pt-BR" b="1"/>
              <a:t>Brigida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10a URE: </a:t>
            </a:r>
            <a:r>
              <a:rPr lang="pt-BR" b="1"/>
              <a:t>Cyntia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11a URE: </a:t>
            </a:r>
            <a:r>
              <a:rPr lang="pt-BR" b="1"/>
              <a:t>Amanda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12a URE: ---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13a URE: </a:t>
            </a:r>
            <a:r>
              <a:rPr lang="pt-BR" b="1"/>
              <a:t>Adriana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14a URE: </a:t>
            </a:r>
            <a:r>
              <a:rPr lang="pt-BR" b="1"/>
              <a:t>Vamblê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15a URE: </a:t>
            </a:r>
            <a:r>
              <a:rPr lang="pt-BR" b="1"/>
              <a:t>Aninha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16a URE: </a:t>
            </a:r>
            <a:r>
              <a:rPr lang="pt-BR" b="1"/>
              <a:t>Lúcia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ffa977a25_0_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11a URE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11" name="Google Shape;311;gbffa977a25_0_28"/>
          <p:cNvSpPr txBox="1">
            <a:spLocks noGrp="1"/>
          </p:cNvSpPr>
          <p:nvPr>
            <p:ph type="body" idx="1"/>
          </p:nvPr>
        </p:nvSpPr>
        <p:spPr>
          <a:xfrm>
            <a:off x="0" y="1064475"/>
            <a:ext cx="12192000" cy="57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16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65"/>
              <a:buChar char="✓"/>
            </a:pPr>
            <a:r>
              <a:rPr lang="pt-BR" sz="2390" b="1"/>
              <a:t>Geladeira literária</a:t>
            </a:r>
            <a:r>
              <a:rPr lang="pt-BR" sz="2390"/>
              <a:t>: alimentar os espaços públicos (geladeiras) já existentes, que disponibiizam livros, com obras espíritas, envolvendo a juventude (previsto para março/21)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 b="1"/>
              <a:t>Café literário</a:t>
            </a:r>
            <a:r>
              <a:rPr lang="pt-BR" sz="2390"/>
              <a:t>: integração entre os jovens das URE, com base na literatura de um livro da doutrina (previsto para maio/21)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/>
              <a:t>Participação jovens e evangelizadores no </a:t>
            </a:r>
            <a:r>
              <a:rPr lang="pt-BR" sz="2390" b="1"/>
              <a:t>ERJE Virtual Integrado</a:t>
            </a:r>
            <a:r>
              <a:rPr lang="pt-BR" sz="2390"/>
              <a:t> (realizado em feverereiro/21).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/>
              <a:t>Ação pública para </a:t>
            </a:r>
            <a:r>
              <a:rPr lang="pt-BR" sz="2390" b="1"/>
              <a:t>valorização da vida</a:t>
            </a:r>
            <a:r>
              <a:rPr lang="pt-BR" sz="2390"/>
              <a:t> -setembro amarelo (previsto para setembro/21)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 b="1"/>
              <a:t>Abraçoterapia</a:t>
            </a:r>
            <a:r>
              <a:rPr lang="pt-BR" sz="2390"/>
              <a:t>. Promover o afeto como solução dos problemas, construindo no mundo uma sociedade mais fraterna (a ser realizado de forma virtual, data a definir).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 b="1"/>
              <a:t>mês do jovem espírita</a:t>
            </a:r>
            <a:r>
              <a:rPr lang="pt-BR" sz="2390"/>
              <a:t> (realização de palestras pelos jovens, orientados pelos evangelizadores) - (previsto para agosto/21)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/>
              <a:t>Incentivar o </a:t>
            </a:r>
            <a:r>
              <a:rPr lang="pt-BR" sz="2390" b="1"/>
              <a:t>protagonismo juvenil</a:t>
            </a:r>
            <a:r>
              <a:rPr lang="pt-BR" sz="2390"/>
              <a:t> dentro das Casas Espíritas (ação permanente)</a:t>
            </a:r>
            <a:endParaRPr sz="2390"/>
          </a:p>
          <a:p>
            <a:pPr marL="457200" marR="0" lvl="0" indent="-3216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65"/>
              <a:buChar char="✓"/>
            </a:pPr>
            <a:r>
              <a:rPr lang="pt-BR" sz="2390"/>
              <a:t>Participação de evangelizadores nos estudos e preparação para a </a:t>
            </a:r>
            <a:r>
              <a:rPr lang="pt-BR" sz="2390" b="1"/>
              <a:t>Conjesc 2022</a:t>
            </a:r>
            <a:r>
              <a:rPr lang="pt-BR" sz="2390"/>
              <a:t> (durante o ano de 2021</a:t>
            </a:r>
            <a:endParaRPr sz="239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ffa977a25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15a URE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17" name="Google Shape;317;gbffa977a25_0_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Encontros mensais dos evangelizadores para estudos</a:t>
            </a:r>
            <a:r>
              <a:rPr lang="pt-BR"/>
              <a:t> ( iniciaremos com Evangelização no mais além e documentos norteadores) - início </a:t>
            </a:r>
            <a:r>
              <a:rPr lang="pt-BR" b="1"/>
              <a:t>13/03</a:t>
            </a:r>
            <a:r>
              <a:rPr lang="pt-BR"/>
              <a:t>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/>
              <a:t>Capacitação em ferramentas virtuais - </a:t>
            </a:r>
            <a:r>
              <a:rPr lang="pt-BR" b="1"/>
              <a:t>Semear </a:t>
            </a:r>
            <a:r>
              <a:rPr lang="pt-BR"/>
              <a:t>- início em </a:t>
            </a:r>
            <a:r>
              <a:rPr lang="pt-BR" b="1"/>
              <a:t>março</a:t>
            </a:r>
            <a:r>
              <a:rPr lang="pt-BR"/>
              <a:t>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b="1"/>
              <a:t>Evento para os jovens</a:t>
            </a:r>
            <a:r>
              <a:rPr lang="pt-BR"/>
              <a:t> em </a:t>
            </a:r>
            <a:r>
              <a:rPr lang="pt-BR" b="1"/>
              <a:t>outubro </a:t>
            </a:r>
            <a:r>
              <a:rPr lang="pt-BR"/>
              <a:t>para fechar a semana da Evangelização.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ffa977a25_0_46"/>
          <p:cNvSpPr txBox="1">
            <a:spLocks noGrp="1"/>
          </p:cNvSpPr>
          <p:nvPr>
            <p:ph type="title"/>
          </p:nvPr>
        </p:nvSpPr>
        <p:spPr>
          <a:xfrm>
            <a:off x="838200" y="601804"/>
            <a:ext cx="10515600" cy="16320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r>
              <a:rPr lang="pt-BR"/>
              <a:t>RODA DE CONVERSA</a:t>
            </a:r>
            <a:endParaRPr/>
          </a:p>
        </p:txBody>
      </p:sp>
      <p:pic>
        <p:nvPicPr>
          <p:cNvPr id="323" name="Google Shape;323;gbffa977a25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88" y="2744948"/>
            <a:ext cx="5484075" cy="41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bffa977a25_0_46"/>
          <p:cNvSpPr txBox="1">
            <a:spLocks noGrp="1"/>
          </p:cNvSpPr>
          <p:nvPr>
            <p:ph type="title"/>
          </p:nvPr>
        </p:nvSpPr>
        <p:spPr>
          <a:xfrm rot="591828">
            <a:off x="8649619" y="2809546"/>
            <a:ext cx="3315105" cy="9424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4500"/>
              <a:t>comentários</a:t>
            </a:r>
            <a:endParaRPr sz="4500"/>
          </a:p>
        </p:txBody>
      </p:sp>
      <p:sp>
        <p:nvSpPr>
          <p:cNvPr id="325" name="Google Shape;325;gbffa977a25_0_46"/>
          <p:cNvSpPr txBox="1">
            <a:spLocks noGrp="1"/>
          </p:cNvSpPr>
          <p:nvPr>
            <p:ph type="title"/>
          </p:nvPr>
        </p:nvSpPr>
        <p:spPr>
          <a:xfrm rot="315919">
            <a:off x="7894684" y="5462592"/>
            <a:ext cx="3314887" cy="94236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4500"/>
              <a:t>ideias</a:t>
            </a:r>
            <a:endParaRPr sz="4500"/>
          </a:p>
        </p:txBody>
      </p:sp>
      <p:sp>
        <p:nvSpPr>
          <p:cNvPr id="326" name="Google Shape;326;gbffa977a25_0_46"/>
          <p:cNvSpPr txBox="1">
            <a:spLocks noGrp="1"/>
          </p:cNvSpPr>
          <p:nvPr>
            <p:ph type="title"/>
          </p:nvPr>
        </p:nvSpPr>
        <p:spPr>
          <a:xfrm rot="-411641">
            <a:off x="6022751" y="4028902"/>
            <a:ext cx="3315037" cy="94243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sz="4500"/>
              <a:t>sugestões</a:t>
            </a:r>
            <a:endParaRPr sz="4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bffa977a25_0_58"/>
          <p:cNvSpPr txBox="1">
            <a:spLocks noGrp="1"/>
          </p:cNvSpPr>
          <p:nvPr>
            <p:ph type="title"/>
          </p:nvPr>
        </p:nvSpPr>
        <p:spPr>
          <a:xfrm>
            <a:off x="2053400" y="226850"/>
            <a:ext cx="3315000" cy="942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67"/>
              <a:buNone/>
            </a:pPr>
            <a:r>
              <a:rPr lang="pt-BR"/>
              <a:t>OCE</a:t>
            </a:r>
            <a:endParaRPr/>
          </a:p>
        </p:txBody>
      </p:sp>
      <p:pic>
        <p:nvPicPr>
          <p:cNvPr id="332" name="Google Shape;332;gbffa977a25_0_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6638">
            <a:off x="7733902" y="1003400"/>
            <a:ext cx="3282127" cy="48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bffa977a25_0_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90" y="1535750"/>
            <a:ext cx="6112584" cy="53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06569830a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9CB9C"/>
                </a:highlight>
              </a:rPr>
              <a:t>Rodas de Conversa</a:t>
            </a:r>
            <a:endParaRPr/>
          </a:p>
        </p:txBody>
      </p:sp>
      <p:sp>
        <p:nvSpPr>
          <p:cNvPr id="339" name="Google Shape;339;gc06569830a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✓"/>
            </a:pPr>
            <a:r>
              <a:rPr lang="pt-BR" sz="3200"/>
              <a:t>Março - </a:t>
            </a:r>
            <a:r>
              <a:rPr lang="pt-BR" sz="3200" b="1"/>
              <a:t>10/03 </a:t>
            </a:r>
            <a:r>
              <a:rPr lang="pt-BR" sz="3200"/>
              <a:t>(nova lei de dados)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✓"/>
            </a:pPr>
            <a:r>
              <a:rPr lang="pt-BR" sz="3200"/>
              <a:t>Maio - </a:t>
            </a:r>
            <a:r>
              <a:rPr lang="pt-BR" sz="3200" b="1"/>
              <a:t>12/05</a:t>
            </a:r>
            <a:endParaRPr sz="3200" b="1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✓"/>
            </a:pPr>
            <a:r>
              <a:rPr lang="pt-BR" sz="3200"/>
              <a:t>Julho - </a:t>
            </a:r>
            <a:r>
              <a:rPr lang="pt-BR" sz="3200" b="1"/>
              <a:t>14/07</a:t>
            </a:r>
            <a:endParaRPr sz="3200" b="1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✓"/>
            </a:pPr>
            <a:r>
              <a:rPr lang="pt-BR" sz="3200"/>
              <a:t>Setembro - </a:t>
            </a:r>
            <a:r>
              <a:rPr lang="pt-BR" sz="3200" b="1"/>
              <a:t>08/09</a:t>
            </a:r>
            <a:endParaRPr sz="3200" b="1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✓"/>
            </a:pPr>
            <a:r>
              <a:rPr lang="pt-BR" sz="3200"/>
              <a:t>Novembro - </a:t>
            </a:r>
            <a:r>
              <a:rPr lang="pt-BR" sz="3200" b="1"/>
              <a:t>10/11</a:t>
            </a:r>
            <a:endParaRPr sz="3200" b="1"/>
          </a:p>
        </p:txBody>
      </p:sp>
      <p:pic>
        <p:nvPicPr>
          <p:cNvPr id="340" name="Google Shape;340;gc06569830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75" y="2228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c06569830a_0_6"/>
          <p:cNvSpPr/>
          <p:nvPr/>
        </p:nvSpPr>
        <p:spPr>
          <a:xfrm rot="-1566600">
            <a:off x="3147622" y="3819542"/>
            <a:ext cx="9295980" cy="1012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veat"/>
              </a:rPr>
              <a:t>SOBRE O QUE QUEREMOS CONVERSAR?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fb32386ae_0_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highlight>
                  <a:srgbClr val="FFE599"/>
                </a:highlight>
              </a:rPr>
              <a:t>MENSAGEM FINAL...</a:t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347" name="Google Shape;347;gbfb32386ae_0_2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9910"/>
              <a:buFont typeface="Arial"/>
              <a:buNone/>
            </a:pPr>
            <a:r>
              <a:rPr lang="pt-BR" sz="3677">
                <a:latin typeface="Comic Sans MS"/>
                <a:ea typeface="Comic Sans MS"/>
                <a:cs typeface="Comic Sans MS"/>
                <a:sym typeface="Comic Sans MS"/>
              </a:rPr>
              <a:t>Sem dúvida alguma, a expansão do Movimento Espírita no Brasil, em número e em qualidade, está assentada na participação da criança e do jovem, naturais continuadores da causa e do ideal. Entendemos que somente assim a Evangelização Espírita Infantojuvenil estará atingindo seu abençoado desiderato, não apenas pela expansão do Espiritismo no Brasil, mas, sobretudo, contribuindo para a formação do homem evangelizado que há de penetrar a alvorada de um novo milênio de alma liberta e coração devotado à construção de sua própria felicidade (Sublime Sementeira, FEB, 2012).</a:t>
            </a:r>
            <a:endParaRPr sz="367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bfb32386ae_0_2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288" y="152400"/>
            <a:ext cx="4693428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fb32386ae_0_109"/>
          <p:cNvSpPr txBox="1">
            <a:spLocks noGrp="1"/>
          </p:cNvSpPr>
          <p:nvPr>
            <p:ph type="title"/>
          </p:nvPr>
        </p:nvSpPr>
        <p:spPr>
          <a:xfrm>
            <a:off x="838200" y="1334706"/>
            <a:ext cx="10515600" cy="4188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/>
              <a:t>CENSO 2019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bfb32386ae_0_134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8663"/>
            <a:ext cx="8572500" cy="5300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3" name="Google Shape;363;gbfb32386ae_0_134"/>
          <p:cNvGraphicFramePr/>
          <p:nvPr/>
        </p:nvGraphicFramePr>
        <p:xfrm>
          <a:off x="8685200" y="270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{8E7C4EE3-04B2-40F6-B445-98C4FEA22924}</a:tableStyleId>
              </a:tblPr>
              <a:tblGrid>
                <a:gridCol w="1092250"/>
                <a:gridCol w="483375"/>
                <a:gridCol w="913175"/>
                <a:gridCol w="9131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CE</a:t>
                      </a:r>
                      <a:endParaRPr sz="12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18000" marB="18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CE com G</a:t>
                      </a:r>
                      <a:endParaRPr sz="12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18000" marB="18000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CE com G</a:t>
                      </a:r>
                      <a:endParaRPr sz="12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18000" marB="18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BDBD"/>
                    </a:solidFill>
                  </a:tcPr>
                </a:tc>
              </a:tr>
              <a:tr h="19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66,7%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83,3%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66,7%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</a:tr>
              <a:tr h="14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33,3%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64,7%</a:t>
                      </a:r>
                      <a:endParaRPr sz="1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8000" marB="1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bfb32386ae_0_144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24" y="0"/>
            <a:ext cx="11091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ffa977a25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FF00"/>
                </a:highlight>
              </a:rPr>
              <a:t>Equipe do Depto de Juventude da FEC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7" name="Google Shape;107;gbffa977a25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02900" cy="50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Marco </a:t>
            </a:r>
            <a:r>
              <a:rPr lang="pt-BR" sz="2600"/>
              <a:t>(Florianópolis) -</a:t>
            </a:r>
            <a:r>
              <a:rPr lang="pt-BR" sz="2600" b="1"/>
              <a:t> DIRETOR</a:t>
            </a:r>
            <a:endParaRPr sz="2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Anete </a:t>
            </a:r>
            <a:r>
              <a:rPr lang="pt-BR" sz="2600"/>
              <a:t>(Concórdia) - </a:t>
            </a:r>
            <a:r>
              <a:rPr lang="pt-BR" sz="2600" b="1"/>
              <a:t>DIRETORA</a:t>
            </a:r>
            <a:endParaRPr sz="2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Gabriel</a:t>
            </a:r>
            <a:r>
              <a:rPr lang="pt-BR" sz="2600"/>
              <a:t> (Blumenau) - Aux Coord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Adriel </a:t>
            </a:r>
            <a:r>
              <a:rPr lang="pt-BR" sz="2600"/>
              <a:t>(Joinvile)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Alessandro</a:t>
            </a:r>
            <a:r>
              <a:rPr lang="pt-BR" sz="2600"/>
              <a:t> (Chapecó)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André Schumann</a:t>
            </a:r>
            <a:r>
              <a:rPr lang="pt-BR" sz="2600"/>
              <a:t> (BC)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Bruno </a:t>
            </a:r>
            <a:r>
              <a:rPr lang="pt-BR" sz="2600"/>
              <a:t>(Concórdia)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Daiane </a:t>
            </a:r>
            <a:r>
              <a:rPr lang="pt-BR" sz="2600"/>
              <a:t>(São Francisco do Sul)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/>
              <a:t>Daniela Dalcin</a:t>
            </a:r>
            <a:r>
              <a:rPr lang="pt-BR" sz="2600"/>
              <a:t> (Chapecó)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08" name="Google Shape;108;gbffa977a25_0_7"/>
          <p:cNvSpPr txBox="1">
            <a:spLocks noGrp="1"/>
          </p:cNvSpPr>
          <p:nvPr>
            <p:ph type="body" idx="1"/>
          </p:nvPr>
        </p:nvSpPr>
        <p:spPr>
          <a:xfrm>
            <a:off x="6557300" y="1825625"/>
            <a:ext cx="4902900" cy="480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Edson </a:t>
            </a:r>
            <a:r>
              <a:rPr lang="pt-BR" sz="2600"/>
              <a:t>(Rio do Sul)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Fabrício </a:t>
            </a:r>
            <a:r>
              <a:rPr lang="pt-BR" sz="2600"/>
              <a:t>(Indaial)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João Emanuel</a:t>
            </a:r>
            <a:r>
              <a:rPr lang="pt-BR" sz="2600"/>
              <a:t> (Concórdia)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Luiza </a:t>
            </a:r>
            <a:r>
              <a:rPr lang="pt-BR" sz="2600"/>
              <a:t>(Porto Alegre/Blumenau)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Maria Eduarda</a:t>
            </a:r>
            <a:r>
              <a:rPr lang="pt-BR" sz="2600"/>
              <a:t> - Madu (Blumenau)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Neide </a:t>
            </a:r>
            <a:r>
              <a:rPr lang="pt-BR" sz="2600"/>
              <a:t>(Curitibanos)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Paulo </a:t>
            </a:r>
            <a:r>
              <a:rPr lang="pt-BR" sz="2600"/>
              <a:t>(Joinville)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Rômulo </a:t>
            </a:r>
            <a:r>
              <a:rPr lang="pt-BR" sz="2600"/>
              <a:t>(Blumenau)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/>
              <a:t>Thomas </a:t>
            </a:r>
            <a:r>
              <a:rPr lang="pt-BR" sz="2600"/>
              <a:t>(Videira)</a:t>
            </a:r>
            <a:endParaRPr sz="2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bfb32386ae_0_148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34" y="0"/>
            <a:ext cx="11091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bfb32386ae_0_152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84" y="0"/>
            <a:ext cx="11091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bfb32386ae_0_156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24" y="0"/>
            <a:ext cx="11091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bfb32386ae_0_160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24" y="0"/>
            <a:ext cx="11091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bfb32386ae_0_164" title="Gráfic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50" y="69625"/>
            <a:ext cx="10978515" cy="678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gbfb32386ae_0_168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{8E7C4EE3-04B2-40F6-B445-98C4FEA22924}</a:tableStyleId>
              </a:tblPr>
              <a:tblGrid>
                <a:gridCol w="6411550"/>
                <a:gridCol w="710775"/>
              </a:tblGrid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Família: envolvimento, relações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 pedagógica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Jovem: permanência, atividades adequadas, desencarnação, divórcio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Evangelizador: motivação, papel, perfil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 na evangelização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Drogas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 doutrinária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Suicídio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Atualidade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Sexualidade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Eixos norteadores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Escola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Evangelho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Jovem na sociedade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Jovem no centro espírita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básicas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Planejamento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Aborto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Amigos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Autoconhecimento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Autoestima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Espírita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Comunicação em equipe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Concepção de evangelização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Depressão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Desemprego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Documentos de orientação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Emoções e sentimentos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Esporte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Evangelho Segundo o Espiritismo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Fundamentação pedagógica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Importância da evangelização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Importância de capacitação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Importância de utilizar as quatro qualidades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99" name="Google Shape;399;gbfb32386ae_0_168"/>
          <p:cNvSpPr/>
          <p:nvPr/>
        </p:nvSpPr>
        <p:spPr>
          <a:xfrm>
            <a:off x="7884950" y="2132250"/>
            <a:ext cx="4090500" cy="259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SUGESTÃO DE TEMAS PARA FORMAÇÃO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gbfb32386ae_0_17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{8E7C4EE3-04B2-40F6-B445-98C4FEA22924}</a:tableStyleId>
              </a:tblPr>
              <a:tblGrid>
                <a:gridCol w="6411550"/>
                <a:gridCol w="7107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Linguagem adequada na evangelização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Livro dos Espíritos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Mediunidade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Missão do evangelizador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Movimento Espírita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Necessidade de participar de grupo de estudo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espíritas, estudo das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Parábolas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Protagonismo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 organizacional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 relacional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Qualidades na tarefa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Qualidades pedagógicas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Redes sociais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Reforma íntima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Respeito ao próximo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Solidão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Temas atuais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Trabalho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Troca de experiência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Valorização da vida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05" name="Google Shape;405;gbfb32386ae_0_173"/>
          <p:cNvSpPr/>
          <p:nvPr/>
        </p:nvSpPr>
        <p:spPr>
          <a:xfrm>
            <a:off x="7884950" y="2132250"/>
            <a:ext cx="4090500" cy="259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SUGESTÃO DE TEMAS PARA FORMAÇÃO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fb32386ae_0_7"/>
          <p:cNvSpPr txBox="1">
            <a:spLocks noGrp="1"/>
          </p:cNvSpPr>
          <p:nvPr>
            <p:ph type="title"/>
          </p:nvPr>
        </p:nvSpPr>
        <p:spPr>
          <a:xfrm>
            <a:off x="838200" y="174500"/>
            <a:ext cx="10515600" cy="1640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/>
              <a:t>Plano de Trabalho para 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 b="1"/>
              <a:t>MOVIMENTO ESPÍRITA BRASILEIRO (CFN)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/>
              <a:t>2018-2022</a:t>
            </a:r>
            <a:endParaRPr/>
          </a:p>
        </p:txBody>
      </p:sp>
      <p:sp>
        <p:nvSpPr>
          <p:cNvPr id="114" name="Google Shape;114;gbfb32386ae_0_7"/>
          <p:cNvSpPr txBox="1">
            <a:spLocks noGrp="1"/>
          </p:cNvSpPr>
          <p:nvPr>
            <p:ph type="body" idx="1"/>
          </p:nvPr>
        </p:nvSpPr>
        <p:spPr>
          <a:xfrm>
            <a:off x="838200" y="2547750"/>
            <a:ext cx="7904400" cy="3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/>
              <a:t>Considerando que o </a:t>
            </a:r>
            <a:r>
              <a:rPr lang="pt-BR" b="1">
                <a:highlight>
                  <a:srgbClr val="F9CB9C"/>
                </a:highlight>
              </a:rPr>
              <a:t>MOVIMENTO ESPÍRITA</a:t>
            </a:r>
            <a:r>
              <a:rPr lang="pt-BR"/>
              <a:t> tem por missão promover e realizar o </a:t>
            </a:r>
            <a:r>
              <a:rPr lang="pt-BR" b="1">
                <a:highlight>
                  <a:srgbClr val="FFFF00"/>
                </a:highlight>
              </a:rPr>
              <a:t>ESTUDO</a:t>
            </a:r>
            <a:r>
              <a:rPr lang="pt-BR"/>
              <a:t>, a </a:t>
            </a:r>
            <a:r>
              <a:rPr lang="pt-BR" b="1">
                <a:highlight>
                  <a:srgbClr val="FFFF00"/>
                </a:highlight>
              </a:rPr>
              <a:t>DIFUSÃO </a:t>
            </a:r>
            <a:r>
              <a:rPr lang="pt-BR"/>
              <a:t>e a </a:t>
            </a:r>
            <a:r>
              <a:rPr lang="pt-BR" b="1">
                <a:highlight>
                  <a:srgbClr val="FFFF00"/>
                </a:highlight>
              </a:rPr>
              <a:t>PRÁTICA </a:t>
            </a:r>
            <a:r>
              <a:rPr lang="pt-BR"/>
              <a:t>da </a:t>
            </a:r>
            <a:r>
              <a:rPr lang="pt-BR" b="1">
                <a:highlight>
                  <a:srgbClr val="FFFF00"/>
                </a:highlight>
              </a:rPr>
              <a:t>DOUTRINA ESPÍRITA</a:t>
            </a:r>
            <a:r>
              <a:rPr lang="pt-BR"/>
              <a:t>, colocando-a ao alcance e a serviço de toda a Humanidade, recomenda-se que suas atividades sejam desenvolvidas em consonância com as seguintes diretrizes:</a:t>
            </a:r>
            <a:endParaRPr/>
          </a:p>
        </p:txBody>
      </p:sp>
      <p:pic>
        <p:nvPicPr>
          <p:cNvPr id="115" name="Google Shape;115;gbfb32386ae_0_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75765">
            <a:off x="9173364" y="2370897"/>
            <a:ext cx="2542320" cy="325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fb32386ae_0_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56700" cy="1725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/>
              <a:t>Plano de Trabalho para 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 b="1"/>
              <a:t>MOVIMENTO ESPÍRITA BRASILEIRO (CFN)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/>
              <a:t>2018-2022</a:t>
            </a:r>
            <a:endParaRPr/>
          </a:p>
        </p:txBody>
      </p:sp>
      <p:sp>
        <p:nvSpPr>
          <p:cNvPr id="121" name="Google Shape;121;gbfb32386ae_0_15"/>
          <p:cNvSpPr txBox="1">
            <a:spLocks noGrp="1"/>
          </p:cNvSpPr>
          <p:nvPr>
            <p:ph type="body" idx="1"/>
          </p:nvPr>
        </p:nvSpPr>
        <p:spPr>
          <a:xfrm>
            <a:off x="838200" y="1989350"/>
            <a:ext cx="113538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Difusão </a:t>
            </a:r>
            <a:r>
              <a:rPr lang="pt-BR"/>
              <a:t>da Doutrina Espírita;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Preservação </a:t>
            </a:r>
            <a:r>
              <a:rPr lang="pt-BR"/>
              <a:t>da unidade e da universalidade dos </a:t>
            </a:r>
            <a:r>
              <a:rPr lang="pt-BR" b="1">
                <a:highlight>
                  <a:srgbClr val="FFFF00"/>
                </a:highlight>
              </a:rPr>
              <a:t>princípios </a:t>
            </a:r>
            <a:r>
              <a:rPr lang="pt-BR"/>
              <a:t>da Doutrina Espírita;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/>
              <a:t>Transversalidade da </a:t>
            </a:r>
            <a:r>
              <a:rPr lang="pt-BR" b="1">
                <a:highlight>
                  <a:srgbClr val="FFFF00"/>
                </a:highlight>
              </a:rPr>
              <a:t>comunicação social espírita</a:t>
            </a:r>
            <a:r>
              <a:rPr lang="pt-BR"/>
              <a:t>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Adequação </a:t>
            </a:r>
            <a:r>
              <a:rPr lang="pt-BR"/>
              <a:t>dos </a:t>
            </a:r>
            <a:r>
              <a:rPr lang="pt-BR" b="1">
                <a:highlight>
                  <a:srgbClr val="FFFF00"/>
                </a:highlight>
              </a:rPr>
              <a:t>Centros Espíritas</a:t>
            </a:r>
            <a:r>
              <a:rPr lang="pt-BR"/>
              <a:t> para o atendimento às suas finalidades;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Multiplicação </a:t>
            </a:r>
            <a:r>
              <a:rPr lang="pt-BR"/>
              <a:t>dos </a:t>
            </a:r>
            <a:r>
              <a:rPr lang="pt-BR" b="1">
                <a:highlight>
                  <a:srgbClr val="FFFF00"/>
                </a:highlight>
              </a:rPr>
              <a:t>Centros Espíritas</a:t>
            </a:r>
            <a:r>
              <a:rPr lang="pt-BR"/>
              <a:t>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União </a:t>
            </a:r>
            <a:r>
              <a:rPr lang="pt-BR"/>
              <a:t>dos espíritas e </a:t>
            </a:r>
            <a:r>
              <a:rPr lang="pt-BR" b="1">
                <a:highlight>
                  <a:srgbClr val="FFFF00"/>
                </a:highlight>
              </a:rPr>
              <a:t>unificação </a:t>
            </a:r>
            <a:r>
              <a:rPr lang="pt-BR"/>
              <a:t>do Movimento Espírita;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Formação continuada</a:t>
            </a:r>
            <a:r>
              <a:rPr lang="pt-BR"/>
              <a:t> do trabalhador e das lideranças espíritas;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Promoção do livro espírita</a:t>
            </a:r>
            <a:r>
              <a:rPr lang="pt-BR"/>
              <a:t> como elemento essencial ao cumprimento da missão do Espiritismo;</a:t>
            </a:r>
            <a:endParaRPr/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pt-BR" b="1">
                <a:highlight>
                  <a:srgbClr val="FFFF00"/>
                </a:highlight>
              </a:rPr>
              <a:t>Participação do espírita na sociedade</a:t>
            </a:r>
            <a:r>
              <a:rPr lang="pt-BR"/>
              <a:t>.</a:t>
            </a:r>
            <a:endParaRPr/>
          </a:p>
        </p:txBody>
      </p:sp>
      <p:pic>
        <p:nvPicPr>
          <p:cNvPr id="122" name="Google Shape;122;gbfb32386ae_0_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75762">
            <a:off x="10186602" y="198093"/>
            <a:ext cx="1553567" cy="198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fb32386ae_0_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highlight>
                  <a:srgbClr val="CFE2F3"/>
                </a:highlight>
              </a:rPr>
              <a:t>Estatuto FEC</a:t>
            </a:r>
            <a:endParaRPr>
              <a:highlight>
                <a:srgbClr val="CFE2F3"/>
              </a:highlight>
            </a:endParaRPr>
          </a:p>
        </p:txBody>
      </p:sp>
      <p:sp>
        <p:nvSpPr>
          <p:cNvPr id="128" name="Google Shape;128;gbfb32386ae_0_33"/>
          <p:cNvSpPr txBox="1">
            <a:spLocks noGrp="1"/>
          </p:cNvSpPr>
          <p:nvPr>
            <p:ph type="body" idx="1"/>
          </p:nvPr>
        </p:nvSpPr>
        <p:spPr>
          <a:xfrm>
            <a:off x="0" y="1605425"/>
            <a:ext cx="11831400" cy="52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Art. 39</a:t>
            </a:r>
            <a:r>
              <a:rPr lang="pt-BR" sz="2390"/>
              <a:t>. Ao Vice-Presidente da Família, Infância e Juventude compete ainda:</a:t>
            </a:r>
            <a:endParaRPr sz="239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I </a:t>
            </a:r>
            <a:r>
              <a:rPr lang="pt-BR" sz="2390"/>
              <a:t>– </a:t>
            </a:r>
            <a:r>
              <a:rPr lang="pt-BR" sz="2390">
                <a:highlight>
                  <a:srgbClr val="FFFF00"/>
                </a:highlight>
              </a:rPr>
              <a:t>coordenar</a:t>
            </a:r>
            <a:r>
              <a:rPr lang="pt-BR" sz="2390"/>
              <a:t>, junto aos </a:t>
            </a:r>
            <a:r>
              <a:rPr lang="pt-BR" sz="2390" b="1">
                <a:highlight>
                  <a:srgbClr val="FFFF00"/>
                </a:highlight>
              </a:rPr>
              <a:t>órgãos descentralizados</a:t>
            </a:r>
            <a:r>
              <a:rPr lang="pt-BR" sz="2390"/>
              <a:t> e às </a:t>
            </a:r>
            <a:r>
              <a:rPr lang="pt-BR" sz="2390" b="1">
                <a:highlight>
                  <a:srgbClr val="FFFF00"/>
                </a:highlight>
              </a:rPr>
              <a:t>instituições espíritas</a:t>
            </a:r>
            <a:r>
              <a:rPr lang="pt-BR" sz="2390"/>
              <a:t> do Estado de Santa Catarina, atividades que promovam o </a:t>
            </a:r>
            <a:r>
              <a:rPr lang="pt-BR" sz="2390" b="1">
                <a:highlight>
                  <a:srgbClr val="FFFF00"/>
                </a:highlight>
              </a:rPr>
              <a:t>estudo da Doutrina Espírita para os jovens</a:t>
            </a:r>
            <a:r>
              <a:rPr lang="pt-BR" sz="2390"/>
              <a:t> e crianças, bem como a integração da família;</a:t>
            </a:r>
            <a:endParaRPr sz="239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II </a:t>
            </a:r>
            <a:r>
              <a:rPr lang="pt-BR" sz="2390"/>
              <a:t>– fomentar políticas e desenvolver ações que facilitem a </a:t>
            </a:r>
            <a:r>
              <a:rPr lang="pt-BR" sz="2390" b="1">
                <a:highlight>
                  <a:srgbClr val="FFFF00"/>
                </a:highlight>
              </a:rPr>
              <a:t>integração do jovem às atividades</a:t>
            </a:r>
            <a:r>
              <a:rPr lang="pt-BR" sz="2390"/>
              <a:t> na instituição espírita;</a:t>
            </a:r>
            <a:endParaRPr sz="239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III </a:t>
            </a:r>
            <a:r>
              <a:rPr lang="pt-BR" sz="2390"/>
              <a:t>– desenvolver ações que propiciem a integração e a </a:t>
            </a:r>
            <a:r>
              <a:rPr lang="pt-BR" sz="2390" b="1">
                <a:highlight>
                  <a:srgbClr val="FFFF00"/>
                </a:highlight>
              </a:rPr>
              <a:t>confraternização de jovens</a:t>
            </a:r>
            <a:r>
              <a:rPr lang="pt-BR" sz="2390"/>
              <a:t> e crianças;</a:t>
            </a:r>
            <a:endParaRPr sz="239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IV </a:t>
            </a:r>
            <a:r>
              <a:rPr lang="pt-BR" sz="2390"/>
              <a:t>– estimular a </a:t>
            </a:r>
            <a:r>
              <a:rPr lang="pt-BR" sz="2390">
                <a:highlight>
                  <a:srgbClr val="FFFF00"/>
                </a:highlight>
              </a:rPr>
              <a:t>pesquisa, o estudo e a capacitação</a:t>
            </a:r>
            <a:r>
              <a:rPr lang="pt-BR" sz="2390"/>
              <a:t> quanto ao </a:t>
            </a:r>
            <a:r>
              <a:rPr lang="pt-BR" sz="2390" b="1">
                <a:highlight>
                  <a:srgbClr val="FFFF00"/>
                </a:highlight>
              </a:rPr>
              <a:t>aperfeiçoamento doutrinário-pedagógico dos evangelizadores</a:t>
            </a:r>
            <a:r>
              <a:rPr lang="pt-BR" sz="2390"/>
              <a:t>; e</a:t>
            </a:r>
            <a:endParaRPr sz="239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pt-BR" sz="2390" b="1"/>
              <a:t>V </a:t>
            </a:r>
            <a:r>
              <a:rPr lang="pt-BR" sz="2390"/>
              <a:t>– estimular a compreensão da família como núcleo básico para a educação cristã.</a:t>
            </a:r>
            <a:endParaRPr sz="23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b32386ae_0_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highlight>
                  <a:srgbClr val="CFE2F3"/>
                </a:highlight>
              </a:rPr>
              <a:t>Regimento FEC</a:t>
            </a:r>
            <a:endParaRPr>
              <a:highlight>
                <a:srgbClr val="CFE2F3"/>
              </a:highlight>
            </a:endParaRPr>
          </a:p>
        </p:txBody>
      </p:sp>
      <p:sp>
        <p:nvSpPr>
          <p:cNvPr id="134" name="Google Shape;134;gbfb32386ae_0_27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390" b="1"/>
              <a:t>Art. 85</a:t>
            </a:r>
            <a:r>
              <a:rPr lang="pt-BR" sz="2390"/>
              <a:t>. Além das competências descritas no Art. 39 do Estatuto da FEC, ao Vice-Presidente de Família, Infância e Juventude compete, ainda:</a:t>
            </a:r>
            <a:endParaRPr sz="239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390" b="1"/>
              <a:t>I</a:t>
            </a:r>
            <a:r>
              <a:rPr lang="pt-BR" sz="2390"/>
              <a:t> - difundir e implementar o </a:t>
            </a:r>
            <a:r>
              <a:rPr lang="pt-BR" sz="2390" b="1">
                <a:highlight>
                  <a:srgbClr val="FFFF00"/>
                </a:highlight>
              </a:rPr>
              <a:t>estudo continuado</a:t>
            </a:r>
            <a:r>
              <a:rPr lang="pt-BR" sz="2390"/>
              <a:t> dos </a:t>
            </a:r>
            <a:r>
              <a:rPr lang="pt-BR" sz="2390" b="1">
                <a:highlight>
                  <a:srgbClr val="FFFF00"/>
                </a:highlight>
              </a:rPr>
              <a:t>documentos norteadores nacionais</a:t>
            </a:r>
            <a:r>
              <a:rPr lang="pt-BR" sz="2390"/>
              <a:t> CFN-FEB das áreas, em conjunto com as demais Vice-Presidências;</a:t>
            </a:r>
            <a:endParaRPr sz="239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390" b="1"/>
              <a:t>II </a:t>
            </a:r>
            <a:r>
              <a:rPr lang="pt-BR" sz="2390"/>
              <a:t>- manter atualizado </a:t>
            </a:r>
            <a:r>
              <a:rPr lang="pt-BR" sz="2390" b="1">
                <a:highlight>
                  <a:srgbClr val="FFFF00"/>
                </a:highlight>
              </a:rPr>
              <a:t>cadastro dos coordenadores regionais</a:t>
            </a:r>
            <a:r>
              <a:rPr lang="pt-BR" sz="2390"/>
              <a:t>,</a:t>
            </a:r>
            <a:endParaRPr sz="239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390" b="1"/>
              <a:t>III </a:t>
            </a:r>
            <a:r>
              <a:rPr lang="pt-BR" sz="2390"/>
              <a:t>- Produzir o </a:t>
            </a:r>
            <a:r>
              <a:rPr lang="pt-BR" sz="2390" b="1">
                <a:highlight>
                  <a:srgbClr val="FFFF00"/>
                </a:highlight>
              </a:rPr>
              <a:t>Manual de Atividades dos eventos</a:t>
            </a:r>
            <a:r>
              <a:rPr lang="pt-BR" sz="2390"/>
              <a:t> do Calendário Integrado de Atividades da FEC sob sua responsabilidade que será aprovado pela Diretoria Executiva da FEC e distribuído às instâncias federativas envolvidas;</a:t>
            </a:r>
            <a:endParaRPr sz="239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390" b="1"/>
              <a:t>IV </a:t>
            </a:r>
            <a:r>
              <a:rPr lang="pt-BR" sz="2390"/>
              <a:t>- Realizar os </a:t>
            </a:r>
            <a:r>
              <a:rPr lang="pt-BR" sz="2390" b="1">
                <a:highlight>
                  <a:srgbClr val="FFFF00"/>
                </a:highlight>
              </a:rPr>
              <a:t>eventos das Áreas federativas</a:t>
            </a:r>
            <a:r>
              <a:rPr lang="pt-BR" sz="2390"/>
              <a:t> sob sua responsabilidade, conforme Art. 86 deste Regimento Interno;</a:t>
            </a:r>
            <a:endParaRPr sz="239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pt-BR" sz="2390" b="1"/>
              <a:t>V </a:t>
            </a:r>
            <a:r>
              <a:rPr lang="pt-BR" sz="2390"/>
              <a:t>- apresentar para a Diretoria Executiva, no primeiro ano de gestão, as normas dos procedimentos operacionais das atividades da Vice-presidência.</a:t>
            </a:r>
            <a:endParaRPr sz="239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fb32386ae_0_49"/>
          <p:cNvSpPr/>
          <p:nvPr/>
        </p:nvSpPr>
        <p:spPr>
          <a:xfrm>
            <a:off x="4409200" y="217500"/>
            <a:ext cx="3141000" cy="11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VP-FIJ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bfb32386ae_0_49"/>
          <p:cNvSpPr/>
          <p:nvPr/>
        </p:nvSpPr>
        <p:spPr>
          <a:xfrm>
            <a:off x="588675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 Reg FIJ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bfb32386ae_0_49"/>
          <p:cNvSpPr/>
          <p:nvPr/>
        </p:nvSpPr>
        <p:spPr>
          <a:xfrm>
            <a:off x="4525500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 Reg FIJ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bfb32386ae_0_49"/>
          <p:cNvSpPr/>
          <p:nvPr/>
        </p:nvSpPr>
        <p:spPr>
          <a:xfrm>
            <a:off x="8462325" y="2543075"/>
            <a:ext cx="3141000" cy="11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 Reg FIJ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bfb32386ae_0_49"/>
          <p:cNvSpPr/>
          <p:nvPr/>
        </p:nvSpPr>
        <p:spPr>
          <a:xfrm>
            <a:off x="588675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bfb32386ae_0_49"/>
          <p:cNvSpPr/>
          <p:nvPr/>
        </p:nvSpPr>
        <p:spPr>
          <a:xfrm>
            <a:off x="1623086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bfb32386ae_0_49"/>
          <p:cNvSpPr/>
          <p:nvPr/>
        </p:nvSpPr>
        <p:spPr>
          <a:xfrm>
            <a:off x="2657471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bfb32386ae_0_49"/>
          <p:cNvSpPr/>
          <p:nvPr/>
        </p:nvSpPr>
        <p:spPr>
          <a:xfrm>
            <a:off x="4525500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bfb32386ae_0_49"/>
          <p:cNvSpPr/>
          <p:nvPr/>
        </p:nvSpPr>
        <p:spPr>
          <a:xfrm>
            <a:off x="5559911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bfb32386ae_0_49"/>
          <p:cNvSpPr/>
          <p:nvPr/>
        </p:nvSpPr>
        <p:spPr>
          <a:xfrm>
            <a:off x="6594296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bfb32386ae_0_49"/>
          <p:cNvSpPr/>
          <p:nvPr/>
        </p:nvSpPr>
        <p:spPr>
          <a:xfrm>
            <a:off x="8462325" y="4868650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bfb32386ae_0_49"/>
          <p:cNvSpPr/>
          <p:nvPr/>
        </p:nvSpPr>
        <p:spPr>
          <a:xfrm>
            <a:off x="9496736" y="5910087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bfb32386ae_0_49"/>
          <p:cNvSpPr/>
          <p:nvPr/>
        </p:nvSpPr>
        <p:spPr>
          <a:xfrm>
            <a:off x="10531121" y="4962225"/>
            <a:ext cx="1072200" cy="79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 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gbfb32386ae_0_49"/>
          <p:cNvCxnSpPr>
            <a:stCxn id="139" idx="2"/>
            <a:endCxn id="140" idx="0"/>
          </p:cNvCxnSpPr>
          <p:nvPr/>
        </p:nvCxnSpPr>
        <p:spPr>
          <a:xfrm flipH="1">
            <a:off x="2159200" y="1404300"/>
            <a:ext cx="38205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gbfb32386ae_0_49"/>
          <p:cNvCxnSpPr>
            <a:stCxn id="139" idx="2"/>
            <a:endCxn id="141" idx="0"/>
          </p:cNvCxnSpPr>
          <p:nvPr/>
        </p:nvCxnSpPr>
        <p:spPr>
          <a:xfrm>
            <a:off x="5979700" y="1404300"/>
            <a:ext cx="116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gbfb32386ae_0_49"/>
          <p:cNvCxnSpPr>
            <a:stCxn id="139" idx="2"/>
            <a:endCxn id="142" idx="0"/>
          </p:cNvCxnSpPr>
          <p:nvPr/>
        </p:nvCxnSpPr>
        <p:spPr>
          <a:xfrm>
            <a:off x="5979700" y="1404300"/>
            <a:ext cx="40530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gbfb32386ae_0_49"/>
          <p:cNvCxnSpPr>
            <a:stCxn id="140" idx="2"/>
            <a:endCxn id="143" idx="0"/>
          </p:cNvCxnSpPr>
          <p:nvPr/>
        </p:nvCxnSpPr>
        <p:spPr>
          <a:xfrm flipH="1">
            <a:off x="1124775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gbfb32386ae_0_49"/>
          <p:cNvCxnSpPr>
            <a:stCxn id="140" idx="2"/>
            <a:endCxn id="144" idx="0"/>
          </p:cNvCxnSpPr>
          <p:nvPr/>
        </p:nvCxnSpPr>
        <p:spPr>
          <a:xfrm>
            <a:off x="2159175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gbfb32386ae_0_49"/>
          <p:cNvCxnSpPr>
            <a:stCxn id="140" idx="2"/>
            <a:endCxn id="145" idx="0"/>
          </p:cNvCxnSpPr>
          <p:nvPr/>
        </p:nvCxnSpPr>
        <p:spPr>
          <a:xfrm>
            <a:off x="2159175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gbfb32386ae_0_49"/>
          <p:cNvCxnSpPr>
            <a:stCxn id="141" idx="2"/>
            <a:endCxn id="147" idx="0"/>
          </p:cNvCxnSpPr>
          <p:nvPr/>
        </p:nvCxnSpPr>
        <p:spPr>
          <a:xfrm>
            <a:off x="6096000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gbfb32386ae_0_49"/>
          <p:cNvCxnSpPr>
            <a:stCxn id="141" idx="2"/>
            <a:endCxn id="146" idx="0"/>
          </p:cNvCxnSpPr>
          <p:nvPr/>
        </p:nvCxnSpPr>
        <p:spPr>
          <a:xfrm flipH="1">
            <a:off x="5061600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gbfb32386ae_0_49"/>
          <p:cNvCxnSpPr>
            <a:stCxn id="141" idx="2"/>
            <a:endCxn id="148" idx="0"/>
          </p:cNvCxnSpPr>
          <p:nvPr/>
        </p:nvCxnSpPr>
        <p:spPr>
          <a:xfrm>
            <a:off x="6096000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gbfb32386ae_0_49"/>
          <p:cNvCxnSpPr>
            <a:stCxn id="142" idx="2"/>
            <a:endCxn id="149" idx="0"/>
          </p:cNvCxnSpPr>
          <p:nvPr/>
        </p:nvCxnSpPr>
        <p:spPr>
          <a:xfrm flipH="1">
            <a:off x="8998425" y="3729875"/>
            <a:ext cx="1034400" cy="11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gbfb32386ae_0_49"/>
          <p:cNvCxnSpPr>
            <a:stCxn id="142" idx="2"/>
            <a:endCxn id="150" idx="0"/>
          </p:cNvCxnSpPr>
          <p:nvPr/>
        </p:nvCxnSpPr>
        <p:spPr>
          <a:xfrm>
            <a:off x="10032825" y="3729875"/>
            <a:ext cx="0" cy="218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gbfb32386ae_0_49"/>
          <p:cNvCxnSpPr>
            <a:stCxn id="142" idx="2"/>
            <a:endCxn id="151" idx="0"/>
          </p:cNvCxnSpPr>
          <p:nvPr/>
        </p:nvCxnSpPr>
        <p:spPr>
          <a:xfrm>
            <a:off x="10032825" y="3729875"/>
            <a:ext cx="1034400" cy="12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Office PowerPoint</Application>
  <PresentationFormat>Widescreen</PresentationFormat>
  <Paragraphs>432</Paragraphs>
  <Slides>46</Slides>
  <Notes>46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4" baseType="lpstr">
      <vt:lpstr>Georgia</vt:lpstr>
      <vt:lpstr>Calibri</vt:lpstr>
      <vt:lpstr>Arial Narrow</vt:lpstr>
      <vt:lpstr>Comic Sans MS</vt:lpstr>
      <vt:lpstr>Arial</vt:lpstr>
      <vt:lpstr>Caveat</vt:lpstr>
      <vt:lpstr>Impact</vt:lpstr>
      <vt:lpstr>Tema do Office</vt:lpstr>
      <vt:lpstr>Reunião SETORIAL  Coordenadores Regionais de Juventude</vt:lpstr>
      <vt:lpstr>Pauta</vt:lpstr>
      <vt:lpstr>Coordenadores de Juventude (URES)</vt:lpstr>
      <vt:lpstr>Equipe do Depto de Juventude da FEC</vt:lpstr>
      <vt:lpstr>Plano de Trabalho para o MOVIMENTO ESPÍRITA BRASILEIRO (CFN) 2018-2022</vt:lpstr>
      <vt:lpstr>Plano de Trabalho para o MOVIMENTO ESPÍRITA BRASILEIRO (CFN) 2018-2022</vt:lpstr>
      <vt:lpstr>Estatuto FEC</vt:lpstr>
      <vt:lpstr>Regimento FEC</vt:lpstr>
      <vt:lpstr>Apresentação do PowerPoint</vt:lpstr>
      <vt:lpstr>Apresentação do PowerPoint</vt:lpstr>
      <vt:lpstr>PLANO DE AÇÃO  DEPARTAMENTO DE JUVENTUDE  2020/2022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CAPACITAÇÃO PARA EVANGELIZADORES DE JUVENTUDE</vt:lpstr>
      <vt:lpstr>INSCRIÇÕES ATÉ 28/02  https://forms.gle/YKamAuuXn8ujXnfcA </vt:lpstr>
      <vt:lpstr>Apresentação do PowerPoint</vt:lpstr>
      <vt:lpstr>PLANOS DE AÇÃO  UREs  2021</vt:lpstr>
      <vt:lpstr>1a URE</vt:lpstr>
      <vt:lpstr>3a URE</vt:lpstr>
      <vt:lpstr>4a URE</vt:lpstr>
      <vt:lpstr>11a URE</vt:lpstr>
      <vt:lpstr>15a URE</vt:lpstr>
      <vt:lpstr>RODA DE CONVERSA</vt:lpstr>
      <vt:lpstr>OCE</vt:lpstr>
      <vt:lpstr>Rodas de Conversa</vt:lpstr>
      <vt:lpstr>MENSAGEM FINAL...</vt:lpstr>
      <vt:lpstr>Apresentação do PowerPoint</vt:lpstr>
      <vt:lpstr>CENSO 2019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SETORIAL  Coordenadores Regionais de Juventude</dc:title>
  <dc:creator>usuario</dc:creator>
  <cp:lastModifiedBy>Marco Cesar Krüger da Silva</cp:lastModifiedBy>
  <cp:revision>1</cp:revision>
  <dcterms:created xsi:type="dcterms:W3CDTF">2020-07-10T18:22:03Z</dcterms:created>
  <dcterms:modified xsi:type="dcterms:W3CDTF">2021-02-28T00:36:38Z</dcterms:modified>
</cp:coreProperties>
</file>